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handoutMasterIdLst>
    <p:handoutMasterId r:id="rId46"/>
  </p:handoutMasterIdLst>
  <p:sldIdLst>
    <p:sldId id="256" r:id="rId2"/>
    <p:sldId id="257" r:id="rId3"/>
    <p:sldId id="259" r:id="rId4"/>
    <p:sldId id="314" r:id="rId5"/>
    <p:sldId id="258" r:id="rId6"/>
    <p:sldId id="260" r:id="rId7"/>
    <p:sldId id="301" r:id="rId8"/>
    <p:sldId id="263" r:id="rId9"/>
    <p:sldId id="264" r:id="rId10"/>
    <p:sldId id="265" r:id="rId11"/>
    <p:sldId id="266" r:id="rId12"/>
    <p:sldId id="267" r:id="rId13"/>
    <p:sldId id="304" r:id="rId14"/>
    <p:sldId id="271" r:id="rId15"/>
    <p:sldId id="272" r:id="rId16"/>
    <p:sldId id="306" r:id="rId17"/>
    <p:sldId id="307" r:id="rId18"/>
    <p:sldId id="315" r:id="rId19"/>
    <p:sldId id="302" r:id="rId20"/>
    <p:sldId id="303" r:id="rId21"/>
    <p:sldId id="275" r:id="rId22"/>
    <p:sldId id="317" r:id="rId23"/>
    <p:sldId id="276" r:id="rId24"/>
    <p:sldId id="277" r:id="rId25"/>
    <p:sldId id="279" r:id="rId26"/>
    <p:sldId id="280" r:id="rId27"/>
    <p:sldId id="308" r:id="rId28"/>
    <p:sldId id="309" r:id="rId29"/>
    <p:sldId id="310" r:id="rId30"/>
    <p:sldId id="311" r:id="rId31"/>
    <p:sldId id="281" r:id="rId32"/>
    <p:sldId id="282" r:id="rId33"/>
    <p:sldId id="283" r:id="rId34"/>
    <p:sldId id="284" r:id="rId35"/>
    <p:sldId id="285" r:id="rId36"/>
    <p:sldId id="286" r:id="rId37"/>
    <p:sldId id="287" r:id="rId38"/>
    <p:sldId id="289" r:id="rId39"/>
    <p:sldId id="318" r:id="rId40"/>
    <p:sldId id="319" r:id="rId41"/>
    <p:sldId id="312" r:id="rId42"/>
    <p:sldId id="313" r:id="rId43"/>
    <p:sldId id="320"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8424" autoAdjust="0"/>
  </p:normalViewPr>
  <p:slideViewPr>
    <p:cSldViewPr snapToGrid="0">
      <p:cViewPr varScale="1">
        <p:scale>
          <a:sx n="75" d="100"/>
          <a:sy n="75" d="100"/>
        </p:scale>
        <p:origin x="974" y="58"/>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29.wmf"/><Relationship Id="rId7" Type="http://schemas.openxmlformats.org/officeDocument/2006/relationships/image" Target="../media/image35.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4.wmf"/><Relationship Id="rId5" Type="http://schemas.openxmlformats.org/officeDocument/2006/relationships/image" Target="../media/image11.wmf"/><Relationship Id="rId4" Type="http://schemas.openxmlformats.org/officeDocument/2006/relationships/image" Target="../media/image32.wmf"/><Relationship Id="rId9"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5.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4.wmf"/><Relationship Id="rId5" Type="http://schemas.openxmlformats.org/officeDocument/2006/relationships/image" Target="../media/image11.wmf"/><Relationship Id="rId4"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4.wmf"/><Relationship Id="rId7" Type="http://schemas.openxmlformats.org/officeDocument/2006/relationships/image" Target="../media/image77.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6.jpeg"/><Relationship Id="rId11" Type="http://schemas.openxmlformats.org/officeDocument/2006/relationships/image" Target="../media/image81.wmf"/><Relationship Id="rId5" Type="http://schemas.openxmlformats.org/officeDocument/2006/relationships/image" Target="../media/image76.wmf"/><Relationship Id="rId10" Type="http://schemas.openxmlformats.org/officeDocument/2006/relationships/image" Target="../media/image80.wmf"/><Relationship Id="rId4" Type="http://schemas.openxmlformats.org/officeDocument/2006/relationships/image" Target="../media/image75.wmf"/><Relationship Id="rId9"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1.wmf"/><Relationship Id="rId5" Type="http://schemas.openxmlformats.org/officeDocument/2006/relationships/image" Target="../media/image77.wmf"/><Relationship Id="rId4"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7.wmf"/><Relationship Id="rId7" Type="http://schemas.openxmlformats.org/officeDocument/2006/relationships/image" Target="../media/image8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77.wmf"/><Relationship Id="rId11" Type="http://schemas.openxmlformats.org/officeDocument/2006/relationships/image" Target="../media/image91.wmf"/><Relationship Id="rId5" Type="http://schemas.openxmlformats.org/officeDocument/2006/relationships/image" Target="../media/image73.wmf"/><Relationship Id="rId10" Type="http://schemas.openxmlformats.org/officeDocument/2006/relationships/image" Target="../media/image90.wmf"/><Relationship Id="rId4" Type="http://schemas.openxmlformats.org/officeDocument/2006/relationships/image" Target="../media/image72.wmf"/><Relationship Id="rId9"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image" Target="../media/image94.wmf"/><Relationship Id="rId7" Type="http://schemas.openxmlformats.org/officeDocument/2006/relationships/image" Target="../media/image81.wmf"/><Relationship Id="rId2" Type="http://schemas.openxmlformats.org/officeDocument/2006/relationships/image" Target="../media/image93.wmf"/><Relationship Id="rId1" Type="http://schemas.openxmlformats.org/officeDocument/2006/relationships/image" Target="../media/image92.wmf"/><Relationship Id="rId6" Type="http://schemas.openxmlformats.org/officeDocument/2006/relationships/image" Target="../media/image77.wmf"/><Relationship Id="rId5" Type="http://schemas.openxmlformats.org/officeDocument/2006/relationships/image" Target="../media/image73.wmf"/><Relationship Id="rId10" Type="http://schemas.openxmlformats.org/officeDocument/2006/relationships/image" Target="../media/image82.wmf"/><Relationship Id="rId4" Type="http://schemas.openxmlformats.org/officeDocument/2006/relationships/image" Target="../media/image72.wmf"/><Relationship Id="rId9"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7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10" Type="http://schemas.openxmlformats.org/officeDocument/2006/relationships/image" Target="../media/image35.wmf"/><Relationship Id="rId4" Type="http://schemas.openxmlformats.org/officeDocument/2006/relationships/image" Target="../media/image30.wmf"/><Relationship Id="rId9"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29.wmf"/><Relationship Id="rId7" Type="http://schemas.openxmlformats.org/officeDocument/2006/relationships/image" Target="../media/image35.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4.wmf"/><Relationship Id="rId5" Type="http://schemas.openxmlformats.org/officeDocument/2006/relationships/image" Target="../media/image11.wmf"/><Relationship Id="rId4" Type="http://schemas.openxmlformats.org/officeDocument/2006/relationships/image" Target="../media/image32.wmf"/><Relationship Id="rId9"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2024/11/27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2024/11/27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8</a:t>
            </a:fld>
            <a:endParaRPr lang="zh-CN" altLang="en-US"/>
          </a:p>
        </p:txBody>
      </p:sp>
    </p:spTree>
    <p:extLst>
      <p:ext uri="{BB962C8B-B14F-4D97-AF65-F5344CB8AC3E}">
        <p14:creationId xmlns:p14="http://schemas.microsoft.com/office/powerpoint/2010/main" val="129913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en-US" altLang="zh-CN" dirty="0"/>
              <a:t>w</a:t>
            </a:r>
            <a:r>
              <a:rPr lang="zh-CN" altLang="zh-CN" dirty="0"/>
              <a:t>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2234638873"/>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zh-CN" altLang="zh-CN"/>
              <a:t>c0的大小决定了对粒子当前速度继承的多少，称为惯性因子；</a:t>
            </a:r>
          </a:p>
          <a:p>
            <a:r>
              <a:rPr lang="zh-CN" altLang="zh-CN"/>
              <a:t>c1决定了自身经验对粒子速度的影响程度，它保证了粒子能够向自己的历史最优位置靠近，称为学习因子；</a:t>
            </a:r>
          </a:p>
          <a:p>
            <a:r>
              <a:rPr lang="zh-CN" altLang="zh-CN"/>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4269400082"/>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zh-CN" altLang="zh-CN"/>
              <a:t>c0的大小决定了对粒子当前速度继承的多少，称为惯性因子；</a:t>
            </a:r>
          </a:p>
          <a:p>
            <a:r>
              <a:rPr lang="zh-CN" altLang="zh-CN"/>
              <a:t>c1决定了自身经验对粒子速度的影响程度，它保证了粒子能够向自己的历史最优位置靠近，称为学习因子；</a:t>
            </a:r>
          </a:p>
          <a:p>
            <a:r>
              <a:rPr lang="zh-CN" altLang="zh-CN"/>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3829614771"/>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376238" y="681038"/>
            <a:ext cx="6096000" cy="3429000"/>
          </a:xfrm>
        </p:spPr>
      </p:sp>
      <p:sp>
        <p:nvSpPr>
          <p:cNvPr id="36867" name="Rectangle 3"/>
          <p:cNvSpPr>
            <a:spLocks noGrp="1" noRot="1" noChangeArrowheads="1"/>
          </p:cNvSpPr>
          <p:nvPr>
            <p:ph type="body" idx="1"/>
          </p:nvPr>
        </p:nvSpPr>
        <p:spPr>
          <a:xfrm>
            <a:off x="681038" y="4338638"/>
            <a:ext cx="5486400" cy="4114800"/>
          </a:xfrm>
        </p:spPr>
        <p:txBody>
          <a:bodyPr/>
          <a:lstStyle/>
          <a:p>
            <a:r>
              <a:rPr lang="en-US" altLang="zh-CN" dirty="0"/>
              <a:t>w</a:t>
            </a:r>
            <a:r>
              <a:rPr lang="zh-CN" altLang="zh-CN" dirty="0"/>
              <a:t>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2816596008"/>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376238" y="681038"/>
            <a:ext cx="6096000" cy="3429000"/>
          </a:xfrm>
        </p:spPr>
      </p:sp>
      <p:sp>
        <p:nvSpPr>
          <p:cNvPr id="36867" name="Rectangle 3"/>
          <p:cNvSpPr>
            <a:spLocks noGrp="1" noRot="1" noChangeArrowheads="1"/>
          </p:cNvSpPr>
          <p:nvPr>
            <p:ph type="body" idx="1"/>
          </p:nvPr>
        </p:nvSpPr>
        <p:spPr>
          <a:xfrm>
            <a:off x="681038" y="4338638"/>
            <a:ext cx="5486400" cy="4114800"/>
          </a:xfrm>
        </p:spPr>
        <p:txBody>
          <a:bodyPr/>
          <a:lstStyle/>
          <a:p>
            <a:endParaRPr lang="zh-CN" altLang="zh-CN" dirty="0"/>
          </a:p>
        </p:txBody>
      </p:sp>
    </p:spTree>
    <p:extLst>
      <p:ext uri="{BB962C8B-B14F-4D97-AF65-F5344CB8AC3E}">
        <p14:creationId xmlns:p14="http://schemas.microsoft.com/office/powerpoint/2010/main" val="1170836290"/>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都属于仿生算法。</a:t>
            </a:r>
            <a:r>
              <a:rPr lang="en-US" altLang="zh-CN" sz="1200" b="0" i="0" kern="1200" dirty="0">
                <a:solidFill>
                  <a:schemeClr val="tx1"/>
                </a:solidFill>
                <a:effectLst/>
                <a:latin typeface="+mn-lt"/>
                <a:ea typeface="+mn-ea"/>
                <a:cs typeface="+mn-cs"/>
              </a:rPr>
              <a:t>PSO</a:t>
            </a:r>
            <a:r>
              <a:rPr lang="zh-CN" altLang="en-US" sz="1200" b="0" i="0" kern="1200" dirty="0">
                <a:solidFill>
                  <a:schemeClr val="tx1"/>
                </a:solidFill>
                <a:effectLst/>
                <a:latin typeface="+mn-lt"/>
                <a:ea typeface="+mn-ea"/>
                <a:cs typeface="+mn-cs"/>
              </a:rPr>
              <a:t>主要模拟鸟类觅食、人类认知等社会行为而提出；</a:t>
            </a:r>
            <a:r>
              <a:rPr lang="en-US" altLang="zh-CN" sz="1200" b="0" i="0" kern="1200" dirty="0">
                <a:solidFill>
                  <a:schemeClr val="tx1"/>
                </a:solidFill>
                <a:effectLst/>
                <a:latin typeface="+mn-lt"/>
                <a:ea typeface="+mn-ea"/>
                <a:cs typeface="+mn-cs"/>
              </a:rPr>
              <a:t>GA</a:t>
            </a:r>
            <a:r>
              <a:rPr lang="zh-CN" altLang="en-US" sz="1200" b="0" i="0" kern="1200" dirty="0">
                <a:solidFill>
                  <a:schemeClr val="tx1"/>
                </a:solidFill>
                <a:effectLst/>
                <a:latin typeface="+mn-lt"/>
                <a:ea typeface="+mn-ea"/>
                <a:cs typeface="+mn-cs"/>
              </a:rPr>
              <a:t>主要借用生物进化中“适者生存”的规律。 </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都属于全局优化方法。两种算法都是在解空间随机产生初始种群，因而算法在全局的解空间进行搜索，且将搜索重点集中在性能高的部分。 </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都属于随机搜索算法。都是通过随机优化方法更新种群和搜索最优点。</a:t>
            </a:r>
            <a:r>
              <a:rPr lang="en-US" altLang="zh-CN" sz="1200" b="0" i="0" kern="1200" dirty="0">
                <a:solidFill>
                  <a:schemeClr val="tx1"/>
                </a:solidFill>
                <a:effectLst/>
                <a:latin typeface="+mn-lt"/>
                <a:ea typeface="+mn-ea"/>
                <a:cs typeface="+mn-cs"/>
              </a:rPr>
              <a:t>PSO</a:t>
            </a:r>
            <a:r>
              <a:rPr lang="zh-CN" altLang="en-US" sz="1200" b="0" i="0" kern="1200" dirty="0">
                <a:solidFill>
                  <a:schemeClr val="tx1"/>
                </a:solidFill>
                <a:effectLst/>
                <a:latin typeface="+mn-lt"/>
                <a:ea typeface="+mn-ea"/>
                <a:cs typeface="+mn-cs"/>
              </a:rPr>
              <a:t>中认知项和社会项前都加有随机数；而</a:t>
            </a:r>
            <a:r>
              <a:rPr lang="en-US" altLang="zh-CN" sz="1200" b="0" i="0" kern="1200" dirty="0">
                <a:solidFill>
                  <a:schemeClr val="tx1"/>
                </a:solidFill>
                <a:effectLst/>
                <a:latin typeface="+mn-lt"/>
                <a:ea typeface="+mn-ea"/>
                <a:cs typeface="+mn-cs"/>
              </a:rPr>
              <a:t>GA</a:t>
            </a:r>
            <a:r>
              <a:rPr lang="zh-CN" altLang="en-US" sz="1200" b="0" i="0" kern="1200" dirty="0">
                <a:solidFill>
                  <a:schemeClr val="tx1"/>
                </a:solidFill>
                <a:effectLst/>
                <a:latin typeface="+mn-lt"/>
                <a:ea typeface="+mn-ea"/>
                <a:cs typeface="+mn-cs"/>
              </a:rPr>
              <a:t>的遗传操作均属随机操作。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都隐含并行性。搜索过程是从问题解的一个集合开始的，而不是从单个个体开始，具有隐含并行搜索特性，从而减小了陷入局部极小的可能性。并且由于这种并行性，易在并行计算机上实现，以提高算法性能和效率。 </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根据个体的适配信息进行搜索，因此不受函数约束条件的限制，如连续性、可导性等。 </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对高维复杂问题，往往会遇到早熟收敛和收敛性能差的缺点，都无法保证收敛到最优点。 </a:t>
            </a:r>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41</a:t>
            </a:fld>
            <a:endParaRPr lang="zh-CN" altLang="en-US"/>
          </a:p>
        </p:txBody>
      </p:sp>
    </p:spTree>
    <p:extLst>
      <p:ext uri="{BB962C8B-B14F-4D97-AF65-F5344CB8AC3E}">
        <p14:creationId xmlns:p14="http://schemas.microsoft.com/office/powerpoint/2010/main" val="65823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6226"/>
            <a:ext cx="10972800" cy="942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fld id="{495EED50-B25C-497F-81A8-EB0F29C0669C}" type="datetime1">
              <a:rPr lang="zh-CN" altLang="en-US"/>
              <a:pPr/>
              <a:t>2024/11/27</a:t>
            </a:fld>
            <a:endParaRPr lang="zh-CN"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zh-CN"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7E8B3E4E-1350-4236-9228-6272F99577D6}" type="slidenum">
              <a:rPr lang="zh-CN" altLang="zh-CN"/>
              <a:pPr/>
              <a:t>‹#›</a:t>
            </a:fld>
            <a:endParaRPr lang="zh-CN" altLang="zh-CN"/>
          </a:p>
        </p:txBody>
      </p:sp>
    </p:spTree>
    <p:extLst>
      <p:ext uri="{BB962C8B-B14F-4D97-AF65-F5344CB8AC3E}">
        <p14:creationId xmlns:p14="http://schemas.microsoft.com/office/powerpoint/2010/main" val="341757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p:cNvSpPr>
            <a:spLocks noGrp="1"/>
          </p:cNvSpPr>
          <p:nvPr>
            <p:ph type="title"/>
          </p:nvPr>
        </p:nvSpPr>
        <p:spPr>
          <a:xfrm>
            <a:off x="0" y="1"/>
            <a:ext cx="10515600" cy="522514"/>
          </a:xfrm>
        </p:spPr>
        <p:txBody>
          <a:bodyPr>
            <a:normAutofit/>
          </a:bodyPr>
          <a:lstStyle>
            <a:lvl1pPr>
              <a:defRPr sz="1600">
                <a:solidFill>
                  <a:schemeClr val="bg1"/>
                </a:solidFill>
              </a:defRPr>
            </a:lvl1p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2024/11/27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2024/11/27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5.wmf"/><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20.jpeg"/><Relationship Id="rId10" Type="http://schemas.openxmlformats.org/officeDocument/2006/relationships/image" Target="../media/image21.jpeg"/><Relationship Id="rId4" Type="http://schemas.openxmlformats.org/officeDocument/2006/relationships/image" Target="../media/image19.jpeg"/><Relationship Id="rId9" Type="http://schemas.openxmlformats.org/officeDocument/2006/relationships/image" Target="../media/image16.wmf"/></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2.bin"/><Relationship Id="rId7" Type="http://schemas.openxmlformats.org/officeDocument/2006/relationships/oleObject" Target="../embeddings/oleObject13.bin"/><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jpeg"/><Relationship Id="rId11"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24.wmf"/><Relationship Id="rId4" Type="http://schemas.openxmlformats.org/officeDocument/2006/relationships/image" Target="../media/image22.wmf"/><Relationship Id="rId9"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wmf"/><Relationship Id="rId5" Type="http://schemas.openxmlformats.org/officeDocument/2006/relationships/oleObject" Target="../embeddings/oleObject16.bin"/><Relationship Id="rId4" Type="http://schemas.openxmlformats.org/officeDocument/2006/relationships/image" Target="../media/image8.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1.bin"/><Relationship Id="rId18" Type="http://schemas.openxmlformats.org/officeDocument/2006/relationships/image" Target="../media/image33.wmf"/><Relationship Id="rId3" Type="http://schemas.openxmlformats.org/officeDocument/2006/relationships/notesSlide" Target="../notesSlides/notesSlide2.xml"/><Relationship Id="rId21" Type="http://schemas.openxmlformats.org/officeDocument/2006/relationships/oleObject" Target="../embeddings/oleObject25.bin"/><Relationship Id="rId7" Type="http://schemas.openxmlformats.org/officeDocument/2006/relationships/oleObject" Target="../embeddings/oleObject18.bin"/><Relationship Id="rId12" Type="http://schemas.openxmlformats.org/officeDocument/2006/relationships/image" Target="../media/image30.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32.wmf"/><Relationship Id="rId20" Type="http://schemas.openxmlformats.org/officeDocument/2006/relationships/image" Target="../media/image11.wmf"/><Relationship Id="rId1" Type="http://schemas.openxmlformats.org/officeDocument/2006/relationships/vmlDrawing" Target="../drawings/vmlDrawing7.vml"/><Relationship Id="rId6" Type="http://schemas.openxmlformats.org/officeDocument/2006/relationships/image" Target="../media/image27.wmf"/><Relationship Id="rId11" Type="http://schemas.openxmlformats.org/officeDocument/2006/relationships/oleObject" Target="../embeddings/oleObject20.bin"/><Relationship Id="rId24" Type="http://schemas.openxmlformats.org/officeDocument/2006/relationships/image" Target="../media/image35.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29.wmf"/><Relationship Id="rId19" Type="http://schemas.openxmlformats.org/officeDocument/2006/relationships/oleObject" Target="../embeddings/oleObject24.bin"/><Relationship Id="rId4" Type="http://schemas.openxmlformats.org/officeDocument/2006/relationships/image" Target="../media/image6.jpeg"/><Relationship Id="rId9" Type="http://schemas.openxmlformats.org/officeDocument/2006/relationships/oleObject" Target="../embeddings/oleObject19.bin"/><Relationship Id="rId14" Type="http://schemas.openxmlformats.org/officeDocument/2006/relationships/image" Target="../media/image31.wmf"/><Relationship Id="rId22" Type="http://schemas.openxmlformats.org/officeDocument/2006/relationships/image" Target="../media/image3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27.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wmf"/><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1.wmf"/><Relationship Id="rId18" Type="http://schemas.openxmlformats.org/officeDocument/2006/relationships/image" Target="../media/image6.jpeg"/><Relationship Id="rId3" Type="http://schemas.openxmlformats.org/officeDocument/2006/relationships/notesSlide" Target="../notesSlides/notesSlide3.xml"/><Relationship Id="rId21" Type="http://schemas.openxmlformats.org/officeDocument/2006/relationships/oleObject" Target="../embeddings/oleObject36.bin"/><Relationship Id="rId7" Type="http://schemas.openxmlformats.org/officeDocument/2006/relationships/image" Target="../media/image28.wmf"/><Relationship Id="rId12" Type="http://schemas.openxmlformats.org/officeDocument/2006/relationships/oleObject" Target="../embeddings/oleObject32.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34.bin"/><Relationship Id="rId20" Type="http://schemas.openxmlformats.org/officeDocument/2006/relationships/image" Target="../media/image45.wmf"/><Relationship Id="rId1" Type="http://schemas.openxmlformats.org/officeDocument/2006/relationships/vmlDrawing" Target="../drawings/vmlDrawing9.vml"/><Relationship Id="rId6" Type="http://schemas.openxmlformats.org/officeDocument/2006/relationships/oleObject" Target="../embeddings/oleObject29.bin"/><Relationship Id="rId11" Type="http://schemas.openxmlformats.org/officeDocument/2006/relationships/image" Target="../media/image32.wmf"/><Relationship Id="rId5" Type="http://schemas.openxmlformats.org/officeDocument/2006/relationships/image" Target="../media/image27.wmf"/><Relationship Id="rId15" Type="http://schemas.openxmlformats.org/officeDocument/2006/relationships/image" Target="../media/image34.wmf"/><Relationship Id="rId10" Type="http://schemas.openxmlformats.org/officeDocument/2006/relationships/oleObject" Target="../embeddings/oleObject31.bin"/><Relationship Id="rId19" Type="http://schemas.openxmlformats.org/officeDocument/2006/relationships/oleObject" Target="../embeddings/oleObject35.bin"/><Relationship Id="rId4" Type="http://schemas.openxmlformats.org/officeDocument/2006/relationships/oleObject" Target="../embeddings/oleObject28.bin"/><Relationship Id="rId9" Type="http://schemas.openxmlformats.org/officeDocument/2006/relationships/image" Target="../media/image29.wmf"/><Relationship Id="rId14" Type="http://schemas.openxmlformats.org/officeDocument/2006/relationships/oleObject" Target="../embeddings/oleObject33.bin"/><Relationship Id="rId22" Type="http://schemas.openxmlformats.org/officeDocument/2006/relationships/image" Target="../media/image4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11.wmf"/><Relationship Id="rId18" Type="http://schemas.openxmlformats.org/officeDocument/2006/relationships/image" Target="../media/image6.jpeg"/><Relationship Id="rId3" Type="http://schemas.openxmlformats.org/officeDocument/2006/relationships/notesSlide" Target="../notesSlides/notesSlide4.xml"/><Relationship Id="rId21" Type="http://schemas.openxmlformats.org/officeDocument/2006/relationships/oleObject" Target="../embeddings/oleObject45.bin"/><Relationship Id="rId7" Type="http://schemas.openxmlformats.org/officeDocument/2006/relationships/image" Target="../media/image28.wmf"/><Relationship Id="rId12" Type="http://schemas.openxmlformats.org/officeDocument/2006/relationships/oleObject" Target="../embeddings/oleObject41.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image" Target="../media/image47.wmf"/><Relationship Id="rId1" Type="http://schemas.openxmlformats.org/officeDocument/2006/relationships/vmlDrawing" Target="../drawings/vmlDrawing10.vml"/><Relationship Id="rId6" Type="http://schemas.openxmlformats.org/officeDocument/2006/relationships/oleObject" Target="../embeddings/oleObject38.bin"/><Relationship Id="rId11" Type="http://schemas.openxmlformats.org/officeDocument/2006/relationships/image" Target="../media/image32.wmf"/><Relationship Id="rId5" Type="http://schemas.openxmlformats.org/officeDocument/2006/relationships/image" Target="../media/image27.wmf"/><Relationship Id="rId15" Type="http://schemas.openxmlformats.org/officeDocument/2006/relationships/image" Target="../media/image34.wmf"/><Relationship Id="rId10" Type="http://schemas.openxmlformats.org/officeDocument/2006/relationships/oleObject" Target="../embeddings/oleObject40.bin"/><Relationship Id="rId19" Type="http://schemas.openxmlformats.org/officeDocument/2006/relationships/oleObject" Target="../embeddings/oleObject44.bin"/><Relationship Id="rId4" Type="http://schemas.openxmlformats.org/officeDocument/2006/relationships/oleObject" Target="../embeddings/oleObject37.bin"/><Relationship Id="rId9" Type="http://schemas.openxmlformats.org/officeDocument/2006/relationships/image" Target="../media/image29.wmf"/><Relationship Id="rId14" Type="http://schemas.openxmlformats.org/officeDocument/2006/relationships/oleObject" Target="../embeddings/oleObject42.bin"/><Relationship Id="rId22" Type="http://schemas.openxmlformats.org/officeDocument/2006/relationships/image" Target="../media/image48.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1.wmf"/><Relationship Id="rId18" Type="http://schemas.openxmlformats.org/officeDocument/2006/relationships/image" Target="../media/image6.jpeg"/><Relationship Id="rId3" Type="http://schemas.openxmlformats.org/officeDocument/2006/relationships/notesSlide" Target="../notesSlides/notesSlide5.xml"/><Relationship Id="rId7" Type="http://schemas.openxmlformats.org/officeDocument/2006/relationships/image" Target="../media/image28.wmf"/><Relationship Id="rId12" Type="http://schemas.openxmlformats.org/officeDocument/2006/relationships/oleObject" Target="../embeddings/oleObject50.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52.bin"/><Relationship Id="rId1" Type="http://schemas.openxmlformats.org/officeDocument/2006/relationships/vmlDrawing" Target="../drawings/vmlDrawing11.vml"/><Relationship Id="rId6" Type="http://schemas.openxmlformats.org/officeDocument/2006/relationships/oleObject" Target="../embeddings/oleObject47.bin"/><Relationship Id="rId11" Type="http://schemas.openxmlformats.org/officeDocument/2006/relationships/image" Target="../media/image32.wmf"/><Relationship Id="rId5" Type="http://schemas.openxmlformats.org/officeDocument/2006/relationships/image" Target="../media/image27.wmf"/><Relationship Id="rId15" Type="http://schemas.openxmlformats.org/officeDocument/2006/relationships/image" Target="../media/image34.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29.wmf"/><Relationship Id="rId14"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54.bin"/><Relationship Id="rId4" Type="http://schemas.openxmlformats.org/officeDocument/2006/relationships/image" Target="../media/image50.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3.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5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wmf"/><Relationship Id="rId5" Type="http://schemas.openxmlformats.org/officeDocument/2006/relationships/oleObject" Target="../embeddings/oleObject58.bin"/><Relationship Id="rId4" Type="http://schemas.openxmlformats.org/officeDocument/2006/relationships/image" Target="../media/image460.png"/></Relationships>
</file>

<file path=ppt/slides/_rels/slide31.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7.wmf"/><Relationship Id="rId11" Type="http://schemas.openxmlformats.org/officeDocument/2006/relationships/image" Target="../media/image60.png"/><Relationship Id="rId5" Type="http://schemas.openxmlformats.org/officeDocument/2006/relationships/oleObject" Target="../embeddings/oleObject60.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6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oleObject" Target="../embeddings/oleObject66.bin"/><Relationship Id="rId3" Type="http://schemas.openxmlformats.org/officeDocument/2006/relationships/oleObject" Target="../embeddings/oleObject63.bin"/><Relationship Id="rId7" Type="http://schemas.openxmlformats.org/officeDocument/2006/relationships/image" Target="../media/image570.png"/><Relationship Id="rId12" Type="http://schemas.openxmlformats.org/officeDocument/2006/relationships/image" Target="../media/image63.wmf"/><Relationship Id="rId2" Type="http://schemas.openxmlformats.org/officeDocument/2006/relationships/slideLayout" Target="../slideLayouts/slideLayout2.xml"/><Relationship Id="rId16" Type="http://schemas.openxmlformats.org/officeDocument/2006/relationships/image" Target="../media/image65.wmf"/><Relationship Id="rId1" Type="http://schemas.openxmlformats.org/officeDocument/2006/relationships/vmlDrawing" Target="../drawings/vmlDrawing17.vml"/><Relationship Id="rId6" Type="http://schemas.openxmlformats.org/officeDocument/2006/relationships/image" Target="../media/image61.wmf"/><Relationship Id="rId11" Type="http://schemas.openxmlformats.org/officeDocument/2006/relationships/oleObject" Target="../embeddings/oleObject65.bin"/><Relationship Id="rId5" Type="http://schemas.openxmlformats.org/officeDocument/2006/relationships/oleObject" Target="../embeddings/oleObject620.bin"/><Relationship Id="rId15" Type="http://schemas.openxmlformats.org/officeDocument/2006/relationships/oleObject" Target="../embeddings/oleObject67.bin"/><Relationship Id="rId10" Type="http://schemas.openxmlformats.org/officeDocument/2006/relationships/image" Target="../media/image66.png"/><Relationship Id="rId4" Type="http://schemas.openxmlformats.org/officeDocument/2006/relationships/image" Target="../media/image61.wmf"/><Relationship Id="rId9" Type="http://schemas.openxmlformats.org/officeDocument/2006/relationships/image" Target="../media/image62.wmf"/><Relationship Id="rId14" Type="http://schemas.openxmlformats.org/officeDocument/2006/relationships/image" Target="../media/image64.wmf"/></Relationships>
</file>

<file path=ppt/slides/_rels/slide33.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8.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71.bin"/></Relationships>
</file>

<file path=ppt/slides/_rels/slide34.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78.bin"/><Relationship Id="rId18" Type="http://schemas.openxmlformats.org/officeDocument/2006/relationships/oleObject" Target="../embeddings/oleObject80.bin"/><Relationship Id="rId3" Type="http://schemas.openxmlformats.org/officeDocument/2006/relationships/oleObject" Target="../embeddings/oleObject73.bin"/><Relationship Id="rId21" Type="http://schemas.openxmlformats.org/officeDocument/2006/relationships/image" Target="../media/image80.wmf"/><Relationship Id="rId7" Type="http://schemas.openxmlformats.org/officeDocument/2006/relationships/oleObject" Target="../embeddings/oleObject75.bin"/><Relationship Id="rId12" Type="http://schemas.openxmlformats.org/officeDocument/2006/relationships/image" Target="../media/image76.wmf"/><Relationship Id="rId17" Type="http://schemas.openxmlformats.org/officeDocument/2006/relationships/image" Target="../media/image78.wmf"/><Relationship Id="rId2" Type="http://schemas.openxmlformats.org/officeDocument/2006/relationships/slideLayout" Target="../slideLayouts/slideLayout2.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vmlDrawing" Target="../drawings/vmlDrawing19.vml"/><Relationship Id="rId6" Type="http://schemas.openxmlformats.org/officeDocument/2006/relationships/image" Target="../media/image73.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image" Target="../media/image6.jpeg"/><Relationship Id="rId23" Type="http://schemas.openxmlformats.org/officeDocument/2006/relationships/image" Target="../media/image81.wmf"/><Relationship Id="rId10" Type="http://schemas.openxmlformats.org/officeDocument/2006/relationships/image" Target="../media/image75.wmf"/><Relationship Id="rId19" Type="http://schemas.openxmlformats.org/officeDocument/2006/relationships/image" Target="../media/image79.wmf"/><Relationship Id="rId4" Type="http://schemas.openxmlformats.org/officeDocument/2006/relationships/image" Target="../media/image72.wmf"/><Relationship Id="rId9" Type="http://schemas.openxmlformats.org/officeDocument/2006/relationships/oleObject" Target="../embeddings/oleObject76.bin"/><Relationship Id="rId14" Type="http://schemas.openxmlformats.org/officeDocument/2006/relationships/image" Target="../media/image77.wmf"/><Relationship Id="rId22" Type="http://schemas.openxmlformats.org/officeDocument/2006/relationships/oleObject" Target="../embeddings/oleObject82.bin"/></Relationships>
</file>

<file path=ppt/slides/_rels/slide35.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73.wmf"/><Relationship Id="rId18" Type="http://schemas.openxmlformats.org/officeDocument/2006/relationships/image" Target="../media/image84.png"/><Relationship Id="rId3" Type="http://schemas.openxmlformats.org/officeDocument/2006/relationships/oleObject" Target="../embeddings/oleObject83.bin"/><Relationship Id="rId7" Type="http://schemas.openxmlformats.org/officeDocument/2006/relationships/oleObject" Target="../embeddings/oleObject850.bin"/><Relationship Id="rId12" Type="http://schemas.openxmlformats.org/officeDocument/2006/relationships/oleObject" Target="../embeddings/oleObject86.bin"/><Relationship Id="rId17" Type="http://schemas.openxmlformats.org/officeDocument/2006/relationships/image" Target="../media/image81.wmf"/><Relationship Id="rId2" Type="http://schemas.openxmlformats.org/officeDocument/2006/relationships/slideLayout" Target="../slideLayouts/slideLayout2.xml"/><Relationship Id="rId16" Type="http://schemas.openxmlformats.org/officeDocument/2006/relationships/oleObject" Target="../embeddings/oleObject88.bin"/><Relationship Id="rId1" Type="http://schemas.openxmlformats.org/officeDocument/2006/relationships/vmlDrawing" Target="../drawings/vmlDrawing20.vml"/><Relationship Id="rId6" Type="http://schemas.openxmlformats.org/officeDocument/2006/relationships/image" Target="../media/image83.wmf"/><Relationship Id="rId11" Type="http://schemas.openxmlformats.org/officeDocument/2006/relationships/image" Target="../media/image72.wmf"/><Relationship Id="rId5" Type="http://schemas.openxmlformats.org/officeDocument/2006/relationships/oleObject" Target="../embeddings/oleObject84.bin"/><Relationship Id="rId15" Type="http://schemas.openxmlformats.org/officeDocument/2006/relationships/image" Target="../media/image77.wmf"/><Relationship Id="rId10" Type="http://schemas.openxmlformats.org/officeDocument/2006/relationships/oleObject" Target="../embeddings/oleObject85.bin"/><Relationship Id="rId4" Type="http://schemas.openxmlformats.org/officeDocument/2006/relationships/image" Target="../media/image82.wmf"/><Relationship Id="rId9" Type="http://schemas.openxmlformats.org/officeDocument/2006/relationships/image" Target="../media/image72.png"/><Relationship Id="rId14" Type="http://schemas.openxmlformats.org/officeDocument/2006/relationships/oleObject" Target="../embeddings/oleObject87.bin"/></Relationships>
</file>

<file path=ppt/slides/_rels/slide36.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94.bin"/><Relationship Id="rId18" Type="http://schemas.openxmlformats.org/officeDocument/2006/relationships/image" Target="../media/image88.wmf"/><Relationship Id="rId26" Type="http://schemas.openxmlformats.org/officeDocument/2006/relationships/oleObject" Target="../embeddings/oleObject101.bin"/><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73.wmf"/><Relationship Id="rId17" Type="http://schemas.openxmlformats.org/officeDocument/2006/relationships/oleObject" Target="../embeddings/oleObject96.bin"/><Relationship Id="rId25" Type="http://schemas.openxmlformats.org/officeDocument/2006/relationships/image" Target="../media/image91.wmf"/><Relationship Id="rId2" Type="http://schemas.openxmlformats.org/officeDocument/2006/relationships/slideLayout" Target="../slideLayouts/slideLayout2.xml"/><Relationship Id="rId16" Type="http://schemas.openxmlformats.org/officeDocument/2006/relationships/image" Target="../media/image81.wmf"/><Relationship Id="rId20" Type="http://schemas.openxmlformats.org/officeDocument/2006/relationships/image" Target="../media/image89.wmf"/><Relationship Id="rId1" Type="http://schemas.openxmlformats.org/officeDocument/2006/relationships/vmlDrawing" Target="../drawings/vmlDrawing21.vml"/><Relationship Id="rId6" Type="http://schemas.openxmlformats.org/officeDocument/2006/relationships/image" Target="../media/image86.wmf"/><Relationship Id="rId11" Type="http://schemas.openxmlformats.org/officeDocument/2006/relationships/oleObject" Target="../embeddings/oleObject93.bin"/><Relationship Id="rId24" Type="http://schemas.openxmlformats.org/officeDocument/2006/relationships/oleObject" Target="../embeddings/oleObject100.bin"/><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10" Type="http://schemas.openxmlformats.org/officeDocument/2006/relationships/image" Target="../media/image72.wmf"/><Relationship Id="rId19" Type="http://schemas.openxmlformats.org/officeDocument/2006/relationships/oleObject" Target="../embeddings/oleObject97.bin"/><Relationship Id="rId4" Type="http://schemas.openxmlformats.org/officeDocument/2006/relationships/image" Target="../media/image85.wmf"/><Relationship Id="rId9" Type="http://schemas.openxmlformats.org/officeDocument/2006/relationships/oleObject" Target="../embeddings/oleObject92.bin"/><Relationship Id="rId14" Type="http://schemas.openxmlformats.org/officeDocument/2006/relationships/image" Target="../media/image77.wmf"/><Relationship Id="rId22" Type="http://schemas.openxmlformats.org/officeDocument/2006/relationships/image" Target="../media/image90.wmf"/><Relationship Id="rId27"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107.bin"/><Relationship Id="rId18" Type="http://schemas.openxmlformats.org/officeDocument/2006/relationships/image" Target="../media/image95.wmf"/><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73.wmf"/><Relationship Id="rId17" Type="http://schemas.openxmlformats.org/officeDocument/2006/relationships/oleObject" Target="../embeddings/oleObject109.bin"/><Relationship Id="rId2" Type="http://schemas.openxmlformats.org/officeDocument/2006/relationships/slideLayout" Target="../slideLayouts/slideLayout2.xml"/><Relationship Id="rId16" Type="http://schemas.openxmlformats.org/officeDocument/2006/relationships/image" Target="../media/image81.wmf"/><Relationship Id="rId20" Type="http://schemas.openxmlformats.org/officeDocument/2006/relationships/image" Target="../media/image96.wmf"/><Relationship Id="rId1" Type="http://schemas.openxmlformats.org/officeDocument/2006/relationships/vmlDrawing" Target="../drawings/vmlDrawing22.vml"/><Relationship Id="rId6" Type="http://schemas.openxmlformats.org/officeDocument/2006/relationships/image" Target="../media/image93.wmf"/><Relationship Id="rId11" Type="http://schemas.openxmlformats.org/officeDocument/2006/relationships/oleObject" Target="../embeddings/oleObject106.bin"/><Relationship Id="rId5" Type="http://schemas.openxmlformats.org/officeDocument/2006/relationships/oleObject" Target="../embeddings/oleObject103.bin"/><Relationship Id="rId15" Type="http://schemas.openxmlformats.org/officeDocument/2006/relationships/oleObject" Target="../embeddings/oleObject108.bin"/><Relationship Id="rId10" Type="http://schemas.openxmlformats.org/officeDocument/2006/relationships/image" Target="../media/image72.wmf"/><Relationship Id="rId19" Type="http://schemas.openxmlformats.org/officeDocument/2006/relationships/oleObject" Target="../embeddings/oleObject110.bin"/><Relationship Id="rId4" Type="http://schemas.openxmlformats.org/officeDocument/2006/relationships/image" Target="../media/image92.wmf"/><Relationship Id="rId9" Type="http://schemas.openxmlformats.org/officeDocument/2006/relationships/oleObject" Target="../embeddings/oleObject105.bin"/><Relationship Id="rId14" Type="http://schemas.openxmlformats.org/officeDocument/2006/relationships/image" Target="../media/image77.wmf"/><Relationship Id="rId22" Type="http://schemas.openxmlformats.org/officeDocument/2006/relationships/image" Target="../media/image82.wmf"/></Relationships>
</file>

<file path=ppt/slides/_rels/slide38.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117.bin"/><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7.w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image" Target="../media/image6.jpeg"/><Relationship Id="rId10" Type="http://schemas.openxmlformats.org/officeDocument/2006/relationships/image" Target="../media/image99.wmf"/><Relationship Id="rId4" Type="http://schemas.openxmlformats.org/officeDocument/2006/relationships/image" Target="../media/image76.wmf"/><Relationship Id="rId9" Type="http://schemas.openxmlformats.org/officeDocument/2006/relationships/oleObject" Target="../embeddings/oleObject115.bin"/><Relationship Id="rId14" Type="http://schemas.openxmlformats.org/officeDocument/2006/relationships/image" Target="../media/image101.wmf"/></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10" Type="http://schemas.openxmlformats.org/officeDocument/2006/relationships/image" Target="../media/image10.png"/><Relationship Id="rId4" Type="http://schemas.openxmlformats.org/officeDocument/2006/relationships/oleObject" Target="../embeddings/oleObject1.bin"/><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5.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a:t>最优化技术</a:t>
            </a:r>
            <a:br>
              <a:rPr lang="en-US" altLang="zh-CN" dirty="0"/>
            </a:br>
            <a:r>
              <a:rPr lang="en-US" altLang="zh-CN" dirty="0"/>
              <a:t>-</a:t>
            </a:r>
            <a:r>
              <a:rPr lang="zh-CN" altLang="en-US" dirty="0"/>
              <a:t>粒子群算法（</a:t>
            </a:r>
            <a:r>
              <a:rPr lang="en-US" altLang="zh-CN" dirty="0"/>
              <a:t>PSO</a:t>
            </a:r>
            <a:r>
              <a:rPr lang="zh-CN" altLang="en-US" dirty="0"/>
              <a:t>）</a:t>
            </a:r>
            <a:endParaRPr lang="zh-CN" altLang="en-US" sz="4800" dirty="0"/>
          </a:p>
        </p:txBody>
      </p:sp>
      <p:sp>
        <p:nvSpPr>
          <p:cNvPr id="3" name="副标题 2"/>
          <p:cNvSpPr>
            <a:spLocks noGrp="1"/>
          </p:cNvSpPr>
          <p:nvPr>
            <p:ph type="subTitle" idx="1"/>
          </p:nvPr>
        </p:nvSpPr>
        <p:spPr>
          <a:xfrm>
            <a:off x="2664032" y="4516438"/>
            <a:ext cx="9144000" cy="1655762"/>
          </a:xfrm>
        </p:spPr>
        <p:txBody>
          <a:bodyPr/>
          <a:lstStyle/>
          <a:p>
            <a:r>
              <a:rPr lang="zh-CN" altLang="en-US" dirty="0"/>
              <a:t>                                </a:t>
            </a:r>
            <a:endParaRPr lang="en-US" altLang="zh-CN" dirty="0"/>
          </a:p>
          <a:p>
            <a:r>
              <a:rPr lang="en-US" altLang="zh-CN" dirty="0"/>
              <a:t>                                   </a:t>
            </a:r>
            <a:r>
              <a:rPr lang="zh-CN" altLang="en-US" dirty="0"/>
              <a:t>重庆大学 文静</a:t>
            </a:r>
          </a:p>
        </p:txBody>
      </p:sp>
    </p:spTree>
    <p:extLst>
      <p:ext uri="{BB962C8B-B14F-4D97-AF65-F5344CB8AC3E}">
        <p14:creationId xmlns:p14="http://schemas.microsoft.com/office/powerpoint/2010/main" val="419542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1216152" y="722377"/>
            <a:ext cx="9765792" cy="5422392"/>
          </a:xfrm>
        </p:spPr>
        <p:txBody>
          <a:bodyPr>
            <a:normAutofit/>
          </a:bodyPr>
          <a:lstStyle/>
          <a:p>
            <a:pPr>
              <a:lnSpc>
                <a:spcPct val="150000"/>
              </a:lnSpc>
            </a:pPr>
            <a:endParaRPr lang="en-US" altLang="zh-CN" sz="2400" dirty="0"/>
          </a:p>
          <a:p>
            <a:pPr>
              <a:lnSpc>
                <a:spcPct val="150000"/>
              </a:lnSpc>
            </a:pPr>
            <a:endParaRPr lang="en-US" altLang="zh-CN" sz="2400" dirty="0"/>
          </a:p>
          <a:p>
            <a:pPr>
              <a:lnSpc>
                <a:spcPct val="150000"/>
              </a:lnSpc>
            </a:pPr>
            <a:r>
              <a:rPr lang="zh-CN" altLang="zh-CN" sz="2000" dirty="0"/>
              <a:t>粒子速度更新公式包含三部分：</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第一部分为粒子先前的速度</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第二部分为“认知”部分，表示粒子本身的思考，可理解为粒子i当前位置与自己最好位置之间的距离。</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第三部分为“社会”部分，表示粒子间的信息共享与合作，可理解为粒子i当前位置与群体最好位置之间的距离。</a:t>
            </a:r>
          </a:p>
        </p:txBody>
      </p:sp>
      <p:graphicFrame>
        <p:nvGraphicFramePr>
          <p:cNvPr id="22531" name="Object 3"/>
          <p:cNvGraphicFramePr>
            <a:graphicFrameLocks noGrp="1" noChangeAspect="1"/>
          </p:cNvGraphicFramePr>
          <p:nvPr>
            <p:ph type="title"/>
            <p:extLst>
              <p:ext uri="{D42A27DB-BD31-4B8C-83A1-F6EECF244321}">
                <p14:modId xmlns:p14="http://schemas.microsoft.com/office/powerpoint/2010/main" val="1332369852"/>
              </p:ext>
            </p:extLst>
          </p:nvPr>
        </p:nvGraphicFramePr>
        <p:xfrm>
          <a:off x="1869948" y="1057656"/>
          <a:ext cx="8458200" cy="661988"/>
        </p:xfrm>
        <a:graphic>
          <a:graphicData uri="http://schemas.openxmlformats.org/presentationml/2006/ole">
            <mc:AlternateContent xmlns:mc="http://schemas.openxmlformats.org/markup-compatibility/2006">
              <mc:Choice xmlns:v="urn:schemas-microsoft-com:vml" Requires="v">
                <p:oleObj spid="_x0000_s53326" r:id="rId3" imgW="3085078" imgH="241512" progId="Equation.DSMT4">
                  <p:embed/>
                </p:oleObj>
              </mc:Choice>
              <mc:Fallback>
                <p:oleObj r:id="rId3" imgW="3085078"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948" y="1057656"/>
                        <a:ext cx="84582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70191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2"/>
          <p:cNvSpPr>
            <a:spLocks noChangeArrowheads="1"/>
          </p:cNvSpPr>
          <p:nvPr/>
        </p:nvSpPr>
        <p:spPr bwMode="auto">
          <a:xfrm>
            <a:off x="6829743" y="1709675"/>
            <a:ext cx="863600" cy="792163"/>
          </a:xfrm>
          <a:prstGeom prst="ellipse">
            <a:avLst/>
          </a:prstGeom>
          <a:gradFill rotWithShape="1">
            <a:gsLst>
              <a:gs pos="0">
                <a:schemeClr val="accent2"/>
              </a:gs>
              <a:gs pos="100000">
                <a:srgbClr val="181847"/>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a:solidFill>
                  <a:schemeClr val="bg1"/>
                </a:solidFill>
                <a:latin typeface="Arial Black" panose="020B0A04020102020204" pitchFamily="34" charset="0"/>
              </a:rPr>
              <a:t>區域</a:t>
            </a:r>
          </a:p>
          <a:p>
            <a:pPr algn="ctr" eaLnBrk="1" hangingPunct="1"/>
            <a:r>
              <a:rPr lang="zh-TW" altLang="en-US" b="1">
                <a:solidFill>
                  <a:schemeClr val="bg1"/>
                </a:solidFill>
                <a:latin typeface="Arial Black" panose="020B0A04020102020204" pitchFamily="34" charset="0"/>
              </a:rPr>
              <a:t>最佳解</a:t>
            </a:r>
          </a:p>
        </p:txBody>
      </p:sp>
      <p:sp>
        <p:nvSpPr>
          <p:cNvPr id="23555" name="Oval 3"/>
          <p:cNvSpPr>
            <a:spLocks noChangeArrowheads="1"/>
          </p:cNvSpPr>
          <p:nvPr/>
        </p:nvSpPr>
        <p:spPr bwMode="auto">
          <a:xfrm>
            <a:off x="9566593" y="2070037"/>
            <a:ext cx="863600" cy="792162"/>
          </a:xfrm>
          <a:prstGeom prst="ellipse">
            <a:avLst/>
          </a:prstGeom>
          <a:gradFill rotWithShape="1">
            <a:gsLst>
              <a:gs pos="0">
                <a:srgbClr val="FF0000"/>
              </a:gs>
              <a:gs pos="100000">
                <a:srgbClr val="760000"/>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a:solidFill>
                  <a:schemeClr val="bg1"/>
                </a:solidFill>
                <a:latin typeface="Arial Black" panose="020B0A04020102020204" pitchFamily="34" charset="0"/>
              </a:rPr>
              <a:t>全域</a:t>
            </a:r>
          </a:p>
          <a:p>
            <a:pPr algn="ctr" eaLnBrk="1" hangingPunct="1"/>
            <a:r>
              <a:rPr lang="zh-TW" altLang="en-US" b="1">
                <a:solidFill>
                  <a:schemeClr val="bg1"/>
                </a:solidFill>
                <a:latin typeface="Arial Black" panose="020B0A04020102020204" pitchFamily="34" charset="0"/>
              </a:rPr>
              <a:t>最佳解</a:t>
            </a:r>
          </a:p>
        </p:txBody>
      </p:sp>
      <p:cxnSp>
        <p:nvCxnSpPr>
          <p:cNvPr id="23556" name="AutoShape 4"/>
          <p:cNvCxnSpPr>
            <a:cxnSpLocks noChangeShapeType="1"/>
            <a:endCxn id="23555" idx="3"/>
          </p:cNvCxnSpPr>
          <p:nvPr/>
        </p:nvCxnSpPr>
        <p:spPr bwMode="auto">
          <a:xfrm flipV="1">
            <a:off x="7288531" y="2765363"/>
            <a:ext cx="2405063" cy="985837"/>
          </a:xfrm>
          <a:prstGeom prst="straightConnector1">
            <a:avLst/>
          </a:prstGeom>
          <a:noFill/>
          <a:ln w="38100" cmpd="sng">
            <a:solidFill>
              <a:srgbClr val="FF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3557" name="AutoShape 5"/>
          <p:cNvCxnSpPr>
            <a:cxnSpLocks noChangeShapeType="1"/>
            <a:endCxn id="23554" idx="4"/>
          </p:cNvCxnSpPr>
          <p:nvPr/>
        </p:nvCxnSpPr>
        <p:spPr bwMode="auto">
          <a:xfrm flipV="1">
            <a:off x="7118669" y="2520887"/>
            <a:ext cx="142875" cy="863600"/>
          </a:xfrm>
          <a:prstGeom prst="straightConnector1">
            <a:avLst/>
          </a:prstGeom>
          <a:noFill/>
          <a:ln w="38100" cmpd="sng">
            <a:solidFill>
              <a:srgbClr val="0000CC"/>
            </a:solidFill>
            <a:prstDash val="dash"/>
            <a:round/>
            <a:headEnd/>
            <a:tailEnd type="triangle" w="med" len="med"/>
          </a:ln>
          <a:extLst>
            <a:ext uri="{909E8E84-426E-40DD-AFC4-6F175D3DCCD1}">
              <a14:hiddenFill xmlns:a14="http://schemas.microsoft.com/office/drawing/2010/main">
                <a:noFill/>
              </a14:hiddenFill>
            </a:ext>
          </a:extLst>
        </p:spPr>
      </p:cxnSp>
      <p:sp>
        <p:nvSpPr>
          <p:cNvPr id="23558" name="Line 6"/>
          <p:cNvSpPr>
            <a:spLocks noChangeShapeType="1"/>
          </p:cNvSpPr>
          <p:nvPr/>
        </p:nvSpPr>
        <p:spPr bwMode="auto">
          <a:xfrm flipV="1">
            <a:off x="4958081" y="4159187"/>
            <a:ext cx="1655763" cy="793750"/>
          </a:xfrm>
          <a:prstGeom prst="line">
            <a:avLst/>
          </a:prstGeom>
          <a:noFill/>
          <a:ln w="38100" cmpd="sng">
            <a:solidFill>
              <a:srgbClr val="CC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9" name="Line 7"/>
          <p:cNvSpPr>
            <a:spLocks noChangeShapeType="1"/>
          </p:cNvSpPr>
          <p:nvPr/>
        </p:nvSpPr>
        <p:spPr bwMode="auto">
          <a:xfrm flipV="1">
            <a:off x="7190106" y="2549463"/>
            <a:ext cx="1444739" cy="1033459"/>
          </a:xfrm>
          <a:prstGeom prst="line">
            <a:avLst/>
          </a:prstGeom>
          <a:noFill/>
          <a:ln w="381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0" name="Text Box 8"/>
          <p:cNvSpPr txBox="1">
            <a:spLocks noChangeArrowheads="1"/>
          </p:cNvSpPr>
          <p:nvPr/>
        </p:nvSpPr>
        <p:spPr bwMode="auto">
          <a:xfrm>
            <a:off x="7406005" y="2717737"/>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a:latin typeface="Arial Black" panose="020B0A04020102020204" pitchFamily="34" charset="0"/>
              </a:rPr>
              <a:t>運動向量</a:t>
            </a:r>
          </a:p>
        </p:txBody>
      </p:sp>
      <p:sp>
        <p:nvSpPr>
          <p:cNvPr id="23561" name="Text Box 9"/>
          <p:cNvSpPr txBox="1">
            <a:spLocks noChangeArrowheads="1"/>
          </p:cNvSpPr>
          <p:nvPr/>
        </p:nvSpPr>
        <p:spPr bwMode="auto">
          <a:xfrm>
            <a:off x="5318443" y="4519549"/>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a:latin typeface="Arial Black" panose="020B0A04020102020204" pitchFamily="34" charset="0"/>
              </a:rPr>
              <a:t>慣性向量</a:t>
            </a:r>
          </a:p>
        </p:txBody>
      </p:sp>
      <p:pic>
        <p:nvPicPr>
          <p:cNvPr id="23562" name="Picture 10" descr="flyin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1599">
            <a:off x="6542406" y="3565463"/>
            <a:ext cx="7921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Rectangle 11"/>
          <p:cNvSpPr>
            <a:spLocks noChangeArrowheads="1"/>
          </p:cNvSpPr>
          <p:nvPr/>
        </p:nvSpPr>
        <p:spPr bwMode="auto">
          <a:xfrm>
            <a:off x="2643155" y="828726"/>
            <a:ext cx="946500" cy="530212"/>
          </a:xfrm>
          <a:prstGeom prst="rect">
            <a:avLst/>
          </a:prstGeom>
          <a:noFill/>
          <a:ln w="38100" cmpd="sng">
            <a:solidFill>
              <a:srgbClr val="CC99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4" name="Rectangle 12"/>
          <p:cNvSpPr>
            <a:spLocks noChangeArrowheads="1"/>
          </p:cNvSpPr>
          <p:nvPr/>
        </p:nvSpPr>
        <p:spPr bwMode="auto">
          <a:xfrm>
            <a:off x="3783106" y="908458"/>
            <a:ext cx="2904565" cy="431800"/>
          </a:xfrm>
          <a:prstGeom prst="rect">
            <a:avLst/>
          </a:prstGeom>
          <a:noFill/>
          <a:ln w="38100" cmpd="sng">
            <a:solidFill>
              <a:srgbClr val="0066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5" name="Rectangle 13"/>
          <p:cNvSpPr>
            <a:spLocks noChangeArrowheads="1"/>
          </p:cNvSpPr>
          <p:nvPr/>
        </p:nvSpPr>
        <p:spPr bwMode="auto">
          <a:xfrm>
            <a:off x="6898044" y="913090"/>
            <a:ext cx="3061743" cy="431800"/>
          </a:xfrm>
          <a:prstGeom prst="rect">
            <a:avLst/>
          </a:prstGeom>
          <a:noFill/>
          <a:ln w="38100"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6" name="Rectangle 14"/>
          <p:cNvSpPr>
            <a:spLocks noChangeArrowheads="1"/>
          </p:cNvSpPr>
          <p:nvPr/>
        </p:nvSpPr>
        <p:spPr bwMode="auto">
          <a:xfrm>
            <a:off x="3589655" y="796647"/>
            <a:ext cx="6543795" cy="576262"/>
          </a:xfrm>
          <a:prstGeom prst="rect">
            <a:avLst/>
          </a:prstGeom>
          <a:noFill/>
          <a:ln w="38100" cmpd="sng">
            <a:solidFill>
              <a:srgbClr val="0099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pic>
        <p:nvPicPr>
          <p:cNvPr id="23567" name="Picture 16" descr="hakutyou1-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306" y="4749738"/>
            <a:ext cx="169227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17" descr="aqu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068" y="4619562"/>
            <a:ext cx="197961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Rectangle 35"/>
          <p:cNvSpPr>
            <a:spLocks noChangeArrowheads="1"/>
          </p:cNvSpPr>
          <p:nvPr/>
        </p:nvSpPr>
        <p:spPr bwMode="auto">
          <a:xfrm>
            <a:off x="4529364" y="1588"/>
            <a:ext cx="2487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3000"/>
              </a:lnSpc>
            </a:pPr>
            <a:r>
              <a:rPr lang="en-US" altLang="zh-CN" b="1">
                <a:effectLst>
                  <a:outerShdw blurRad="38100" dist="38100" dir="2700000" algn="tl">
                    <a:srgbClr val="C0C0C0"/>
                  </a:outerShdw>
                </a:effectLst>
              </a:rPr>
              <a:t> </a:t>
            </a:r>
          </a:p>
        </p:txBody>
      </p:sp>
      <p:graphicFrame>
        <p:nvGraphicFramePr>
          <p:cNvPr id="23570" name="Object 18"/>
          <p:cNvGraphicFramePr>
            <a:graphicFrameLocks noChangeAspect="1"/>
          </p:cNvGraphicFramePr>
          <p:nvPr>
            <p:extLst>
              <p:ext uri="{D42A27DB-BD31-4B8C-83A1-F6EECF244321}">
                <p14:modId xmlns:p14="http://schemas.microsoft.com/office/powerpoint/2010/main" val="573159867"/>
              </p:ext>
            </p:extLst>
          </p:nvPr>
        </p:nvGraphicFramePr>
        <p:xfrm>
          <a:off x="2589696" y="3751200"/>
          <a:ext cx="2386818" cy="468312"/>
        </p:xfrm>
        <a:graphic>
          <a:graphicData uri="http://schemas.openxmlformats.org/presentationml/2006/ole">
            <mc:AlternateContent xmlns:mc="http://schemas.openxmlformats.org/markup-compatibility/2006">
              <mc:Choice xmlns:v="urn:schemas-microsoft-com:vml" Requires="v">
                <p:oleObj spid="_x0000_s54522" r:id="rId6" imgW="1296279" imgH="254427" progId="Equation.DSMT4">
                  <p:embed/>
                </p:oleObj>
              </mc:Choice>
              <mc:Fallback>
                <p:oleObj r:id="rId6" imgW="1296279" imgH="25442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9696" y="3751200"/>
                        <a:ext cx="2386818" cy="468312"/>
                      </a:xfrm>
                      <a:prstGeom prst="rect">
                        <a:avLst/>
                      </a:prstGeom>
                      <a:noFill/>
                      <a:ln>
                        <a:noFill/>
                      </a:ln>
                      <a:extLst/>
                    </p:spPr>
                  </p:pic>
                </p:oleObj>
              </mc:Fallback>
            </mc:AlternateContent>
          </a:graphicData>
        </a:graphic>
      </p:graphicFrame>
      <p:graphicFrame>
        <p:nvGraphicFramePr>
          <p:cNvPr id="23571" name="Object 19"/>
          <p:cNvGraphicFramePr>
            <a:graphicFrameLocks noChangeAspect="1"/>
          </p:cNvGraphicFramePr>
          <p:nvPr>
            <p:extLst>
              <p:ext uri="{D42A27DB-BD31-4B8C-83A1-F6EECF244321}">
                <p14:modId xmlns:p14="http://schemas.microsoft.com/office/powerpoint/2010/main" val="94767844"/>
              </p:ext>
            </p:extLst>
          </p:nvPr>
        </p:nvGraphicFramePr>
        <p:xfrm>
          <a:off x="2704154" y="2854652"/>
          <a:ext cx="2157903" cy="446893"/>
        </p:xfrm>
        <a:graphic>
          <a:graphicData uri="http://schemas.openxmlformats.org/presentationml/2006/ole">
            <mc:AlternateContent xmlns:mc="http://schemas.openxmlformats.org/markup-compatibility/2006">
              <mc:Choice xmlns:v="urn:schemas-microsoft-com:vml" Requires="v">
                <p:oleObj spid="_x0000_s54523" r:id="rId8" imgW="1232752" imgH="254427" progId="Equation.DSMT4">
                  <p:embed/>
                </p:oleObj>
              </mc:Choice>
              <mc:Fallback>
                <p:oleObj r:id="rId8" imgW="1232752" imgH="25442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4154" y="2854652"/>
                        <a:ext cx="2157903" cy="446893"/>
                      </a:xfrm>
                      <a:prstGeom prst="rect">
                        <a:avLst/>
                      </a:prstGeom>
                      <a:noFill/>
                      <a:ln>
                        <a:noFill/>
                      </a:ln>
                      <a:extLst/>
                    </p:spPr>
                  </p:pic>
                </p:oleObj>
              </mc:Fallback>
            </mc:AlternateContent>
          </a:graphicData>
        </a:graphic>
      </p:graphicFrame>
      <p:grpSp>
        <p:nvGrpSpPr>
          <p:cNvPr id="23572" name="Group 20"/>
          <p:cNvGrpSpPr>
            <a:grpSpLocks/>
          </p:cNvGrpSpPr>
          <p:nvPr/>
        </p:nvGrpSpPr>
        <p:grpSpPr bwMode="auto">
          <a:xfrm>
            <a:off x="3935506" y="1405215"/>
            <a:ext cx="2970346" cy="540003"/>
            <a:chOff x="0" y="0"/>
            <a:chExt cx="907" cy="324"/>
          </a:xfrm>
        </p:grpSpPr>
        <p:sp>
          <p:nvSpPr>
            <p:cNvPr id="23573" name="Rectangle 40"/>
            <p:cNvSpPr>
              <a:spLocks noChangeArrowheads="1"/>
            </p:cNvSpPr>
            <p:nvPr/>
          </p:nvSpPr>
          <p:spPr bwMode="auto">
            <a:xfrm>
              <a:off x="90" y="91"/>
              <a:ext cx="6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solidFill>
                    <a:srgbClr val="006699"/>
                  </a:solidFill>
                  <a:effectLst>
                    <a:outerShdw blurRad="38100" dist="38100" dir="2700000" algn="tl">
                      <a:srgbClr val="C0C0C0"/>
                    </a:outerShdw>
                  </a:effectLst>
                </a:rPr>
                <a:t>Study Factor</a:t>
              </a:r>
            </a:p>
          </p:txBody>
        </p:sp>
        <p:sp>
          <p:nvSpPr>
            <p:cNvPr id="23574" name="Line 41"/>
            <p:cNvSpPr>
              <a:spLocks noChangeShapeType="1"/>
            </p:cNvSpPr>
            <p:nvPr/>
          </p:nvSpPr>
          <p:spPr bwMode="auto">
            <a:xfrm flipH="1" flipV="1">
              <a:off x="0"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5" name="Line 42"/>
            <p:cNvSpPr>
              <a:spLocks noChangeShapeType="1"/>
            </p:cNvSpPr>
            <p:nvPr/>
          </p:nvSpPr>
          <p:spPr bwMode="auto">
            <a:xfrm flipV="1">
              <a:off x="771"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3576" name="Picture 43" descr="050415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4180" y="381152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77" name="Object 25"/>
          <p:cNvGraphicFramePr>
            <a:graphicFrameLocks noGrp="1" noChangeAspect="1"/>
          </p:cNvGraphicFramePr>
          <p:nvPr>
            <p:ph idx="1"/>
            <p:extLst>
              <p:ext uri="{D42A27DB-BD31-4B8C-83A1-F6EECF244321}">
                <p14:modId xmlns:p14="http://schemas.microsoft.com/office/powerpoint/2010/main" val="2127695055"/>
              </p:ext>
            </p:extLst>
          </p:nvPr>
        </p:nvGraphicFramePr>
        <p:xfrm>
          <a:off x="1360359" y="950502"/>
          <a:ext cx="8493571" cy="498272"/>
        </p:xfrm>
        <a:graphic>
          <a:graphicData uri="http://schemas.openxmlformats.org/presentationml/2006/ole">
            <mc:AlternateContent xmlns:mc="http://schemas.openxmlformats.org/markup-compatibility/2006">
              <mc:Choice xmlns:v="urn:schemas-microsoft-com:vml" Requires="v">
                <p:oleObj spid="_x0000_s54524" r:id="rId11" imgW="4113332" imgH="241512" progId="Equation.DSMT4">
                  <p:embed/>
                </p:oleObj>
              </mc:Choice>
              <mc:Fallback>
                <p:oleObj r:id="rId11" imgW="4113332" imgH="2415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0359" y="950502"/>
                        <a:ext cx="8493571" cy="498272"/>
                      </a:xfrm>
                      <a:prstGeom prst="rect">
                        <a:avLst/>
                      </a:prstGeom>
                      <a:noFill/>
                      <a:ln>
                        <a:noFill/>
                      </a:ln>
                      <a:effectLst/>
                      <a:extLst/>
                    </p:spPr>
                  </p:pic>
                </p:oleObj>
              </mc:Fallback>
            </mc:AlternateContent>
          </a:graphicData>
        </a:graphic>
      </p:graphicFrame>
      <p:sp>
        <p:nvSpPr>
          <p:cNvPr id="23579" name="Text Box 58"/>
          <p:cNvSpPr txBox="1">
            <a:spLocks noChangeArrowheads="1"/>
          </p:cNvSpPr>
          <p:nvPr/>
        </p:nvSpPr>
        <p:spPr bwMode="auto">
          <a:xfrm>
            <a:off x="7894046" y="1495146"/>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fr-FR" altLang="en-US" sz="2800" b="1" i="1">
                <a:latin typeface="Times" panose="02020603050405020304" pitchFamily="18" charset="0"/>
              </a:rPr>
              <a:t>p</a:t>
            </a:r>
            <a:r>
              <a:rPr lang="fr-FR" altLang="en-US" sz="2800" b="1" i="1" baseline="-25000">
                <a:latin typeface="Times" panose="02020603050405020304" pitchFamily="18" charset="0"/>
              </a:rPr>
              <a:t>g</a:t>
            </a:r>
            <a:endParaRPr lang="fr-FR" altLang="en-US" sz="2800" b="1" i="1">
              <a:latin typeface="Times" panose="02020603050405020304" pitchFamily="18" charset="0"/>
            </a:endParaRPr>
          </a:p>
        </p:txBody>
      </p:sp>
      <p:sp>
        <p:nvSpPr>
          <p:cNvPr id="2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31" name="Rectangle 3"/>
          <p:cNvSpPr txBox="1">
            <a:spLocks noChangeArrowheads="1"/>
          </p:cNvSpPr>
          <p:nvPr/>
        </p:nvSpPr>
        <p:spPr>
          <a:xfrm>
            <a:off x="709295" y="688889"/>
            <a:ext cx="10515600" cy="5458506"/>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mc:AlternateContent xmlns:mc="http://schemas.openxmlformats.org/markup-compatibility/2006" xmlns:a14="http://schemas.microsoft.com/office/drawing/2010/main">
        <mc:Choice Requires="a14">
          <p:sp>
            <p:nvSpPr>
              <p:cNvPr id="2" name="文本框 1"/>
              <p:cNvSpPr txBox="1"/>
              <p:nvPr/>
            </p:nvSpPr>
            <p:spPr>
              <a:xfrm>
                <a:off x="709295" y="2121113"/>
                <a:ext cx="488866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baseline="-25000" smtClean="0">
                          <a:latin typeface="Cambria Math" panose="02040503050406030204" pitchFamily="18" charset="0"/>
                        </a:rPr>
                        <m:t>𝑖</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709295" y="2121113"/>
                <a:ext cx="4888668" cy="369332"/>
              </a:xfrm>
              <a:prstGeom prst="rect">
                <a:avLst/>
              </a:prstGeom>
              <a:blipFill>
                <a:blip r:embed="rId13"/>
                <a:stretch>
                  <a:fillRect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7818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62"/>
                                        </p:tgtEl>
                                        <p:attrNameLst>
                                          <p:attrName>style.visibility</p:attrName>
                                        </p:attrNameLst>
                                      </p:cBhvr>
                                      <p:to>
                                        <p:strVal val="visible"/>
                                      </p:to>
                                    </p:set>
                                    <p:animEffect transition="in" filter="fade">
                                      <p:cBhvr>
                                        <p:cTn id="7" dur="500"/>
                                        <p:tgtEl>
                                          <p:spTgt spid="2356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3558"/>
                                        </p:tgtEl>
                                        <p:attrNameLst>
                                          <p:attrName>style.visibility</p:attrName>
                                        </p:attrNameLst>
                                      </p:cBhvr>
                                      <p:to>
                                        <p:strVal val="visible"/>
                                      </p:to>
                                    </p:set>
                                    <p:animEffect transition="in" filter="wipe(down)">
                                      <p:cBhvr>
                                        <p:cTn id="11" dur="500"/>
                                        <p:tgtEl>
                                          <p:spTgt spid="23558"/>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561"/>
                                        </p:tgtEl>
                                        <p:attrNameLst>
                                          <p:attrName>style.visibility</p:attrName>
                                        </p:attrNameLst>
                                      </p:cBhvr>
                                      <p:to>
                                        <p:strVal val="visible"/>
                                      </p:to>
                                    </p:set>
                                    <p:animEffect transition="in" filter="wipe(down)">
                                      <p:cBhvr>
                                        <p:cTn id="15" dur="500"/>
                                        <p:tgtEl>
                                          <p:spTgt spid="23561"/>
                                        </p:tgtEl>
                                      </p:cBhvr>
                                    </p:animEffect>
                                  </p:childTnLst>
                                </p:cTn>
                              </p:par>
                            </p:childTnLst>
                          </p:cTn>
                        </p:par>
                        <p:par>
                          <p:cTn id="16" fill="hold" nodeType="afterGroup">
                            <p:stCondLst>
                              <p:cond delay="1500"/>
                            </p:stCondLst>
                            <p:childTnLst>
                              <p:par>
                                <p:cTn id="17" presetID="39" presetClass="entr" presetSubtype="0" accel="100000" fill="hold" grpId="0" nodeType="afterEffect">
                                  <p:stCondLst>
                                    <p:cond delay="0"/>
                                  </p:stCondLst>
                                  <p:childTnLst>
                                    <p:set>
                                      <p:cBhvr>
                                        <p:cTn id="18" dur="1" fill="hold">
                                          <p:stCondLst>
                                            <p:cond delay="0"/>
                                          </p:stCondLst>
                                        </p:cTn>
                                        <p:tgtEl>
                                          <p:spTgt spid="23563"/>
                                        </p:tgtEl>
                                        <p:attrNameLst>
                                          <p:attrName>style.visibility</p:attrName>
                                        </p:attrNameLst>
                                      </p:cBhvr>
                                      <p:to>
                                        <p:strVal val="visible"/>
                                      </p:to>
                                    </p:set>
                                    <p:anim calcmode="lin" valueType="num">
                                      <p:cBhvr>
                                        <p:cTn id="19" dur="500" fill="hold"/>
                                        <p:tgtEl>
                                          <p:spTgt spid="23563"/>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23563"/>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23563"/>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2356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nodeType="clickEffect">
                                  <p:stCondLst>
                                    <p:cond delay="0"/>
                                  </p:stCondLst>
                                  <p:childTnLst>
                                    <p:set>
                                      <p:cBhvr>
                                        <p:cTn id="26" dur="1" fill="hold">
                                          <p:stCondLst>
                                            <p:cond delay="0"/>
                                          </p:stCondLst>
                                        </p:cTn>
                                        <p:tgtEl>
                                          <p:spTgt spid="23572"/>
                                        </p:tgtEl>
                                        <p:attrNameLst>
                                          <p:attrName>style.visibility</p:attrName>
                                        </p:attrNameLst>
                                      </p:cBhvr>
                                      <p:to>
                                        <p:strVal val="visible"/>
                                      </p:to>
                                    </p:set>
                                    <p:animEffect transition="in" filter="slide(fromTop)">
                                      <p:cBhvr>
                                        <p:cTn id="27" dur="500"/>
                                        <p:tgtEl>
                                          <p:spTgt spid="23572"/>
                                        </p:tgtEl>
                                      </p:cBhvr>
                                    </p:animEffect>
                                  </p:childTnLst>
                                </p:cTn>
                              </p:par>
                            </p:childTnLst>
                          </p:cTn>
                        </p:par>
                        <p:par>
                          <p:cTn id="28" fill="hold" nodeType="afterGroup">
                            <p:stCondLst>
                              <p:cond delay="500"/>
                            </p:stCondLst>
                            <p:childTnLst>
                              <p:par>
                                <p:cTn id="29" presetID="37" presetClass="exit" presetSubtype="0" fill="hold" grpId="1" nodeType="afterEffect">
                                  <p:stCondLst>
                                    <p:cond delay="0"/>
                                  </p:stCondLst>
                                  <p:childTnLst>
                                    <p:animEffect transition="out" filter="fade">
                                      <p:cBhvr>
                                        <p:cTn id="30" dur="1000"/>
                                        <p:tgtEl>
                                          <p:spTgt spid="23563"/>
                                        </p:tgtEl>
                                      </p:cBhvr>
                                    </p:animEffect>
                                    <p:anim calcmode="lin" valueType="num">
                                      <p:cBhvr>
                                        <p:cTn id="31" dur="1000"/>
                                        <p:tgtEl>
                                          <p:spTgt spid="23563"/>
                                        </p:tgtEl>
                                        <p:attrNameLst>
                                          <p:attrName>ppt_x</p:attrName>
                                        </p:attrNameLst>
                                      </p:cBhvr>
                                      <p:tavLst>
                                        <p:tav tm="0">
                                          <p:val>
                                            <p:strVal val="ppt_x"/>
                                          </p:val>
                                        </p:tav>
                                        <p:tav tm="100000">
                                          <p:val>
                                            <p:strVal val="ppt_x"/>
                                          </p:val>
                                        </p:tav>
                                      </p:tavLst>
                                    </p:anim>
                                    <p:anim calcmode="lin" valueType="num">
                                      <p:cBhvr>
                                        <p:cTn id="32" dur="100" decel="100000"/>
                                        <p:tgtEl>
                                          <p:spTgt spid="23563"/>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23563"/>
                                        </p:tgtEl>
                                        <p:attrNameLst>
                                          <p:attrName>ppt_y</p:attrName>
                                        </p:attrNameLst>
                                      </p:cBhvr>
                                      <p:tavLst>
                                        <p:tav tm="0">
                                          <p:val>
                                            <p:strVal val="ppt_y"/>
                                          </p:val>
                                        </p:tav>
                                        <p:tav tm="100000">
                                          <p:val>
                                            <p:strVal val="ppt_y+1"/>
                                          </p:val>
                                        </p:tav>
                                      </p:tavLst>
                                    </p:anim>
                                    <p:set>
                                      <p:cBhvr>
                                        <p:cTn id="34" dur="1" fill="hold">
                                          <p:stCondLst>
                                            <p:cond delay="999"/>
                                          </p:stCondLst>
                                        </p:cTn>
                                        <p:tgtEl>
                                          <p:spTgt spid="23563"/>
                                        </p:tgtEl>
                                        <p:attrNameLst>
                                          <p:attrName>style.visibility</p:attrName>
                                        </p:attrNameLst>
                                      </p:cBhvr>
                                      <p:to>
                                        <p:strVal val="hidden"/>
                                      </p:to>
                                    </p:set>
                                  </p:childTnLst>
                                </p:cTn>
                              </p:par>
                            </p:childTnLst>
                          </p:cTn>
                        </p:par>
                        <p:par>
                          <p:cTn id="35" fill="hold" nodeType="afterGroup">
                            <p:stCondLst>
                              <p:cond delay="1500"/>
                            </p:stCondLst>
                            <p:childTnLst>
                              <p:par>
                                <p:cTn id="36" presetID="22" presetClass="entr" presetSubtype="4" fill="hold" nodeType="afterEffect">
                                  <p:stCondLst>
                                    <p:cond delay="0"/>
                                  </p:stCondLst>
                                  <p:childTnLst>
                                    <p:set>
                                      <p:cBhvr>
                                        <p:cTn id="37" dur="1" fill="hold">
                                          <p:stCondLst>
                                            <p:cond delay="0"/>
                                          </p:stCondLst>
                                        </p:cTn>
                                        <p:tgtEl>
                                          <p:spTgt spid="23557"/>
                                        </p:tgtEl>
                                        <p:attrNameLst>
                                          <p:attrName>style.visibility</p:attrName>
                                        </p:attrNameLst>
                                      </p:cBhvr>
                                      <p:to>
                                        <p:strVal val="visible"/>
                                      </p:to>
                                    </p:set>
                                    <p:animEffect transition="in" filter="wipe(down)">
                                      <p:cBhvr>
                                        <p:cTn id="38" dur="500"/>
                                        <p:tgtEl>
                                          <p:spTgt spid="23557"/>
                                        </p:tgtEl>
                                      </p:cBhvr>
                                    </p:animEffect>
                                  </p:childTnLst>
                                </p:cTn>
                              </p:par>
                            </p:childTnLst>
                          </p:cTn>
                        </p:par>
                        <p:par>
                          <p:cTn id="39" fill="hold" nodeType="afterGroup">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23554"/>
                                        </p:tgtEl>
                                        <p:attrNameLst>
                                          <p:attrName>style.visibility</p:attrName>
                                        </p:attrNameLst>
                                      </p:cBhvr>
                                      <p:to>
                                        <p:strVal val="visible"/>
                                      </p:to>
                                    </p:set>
                                    <p:animEffect transition="in" filter="wipe(down)">
                                      <p:cBhvr>
                                        <p:cTn id="42" dur="500"/>
                                        <p:tgtEl>
                                          <p:spTgt spid="23554"/>
                                        </p:tgtEl>
                                      </p:cBhvr>
                                    </p:animEffect>
                                  </p:childTnLst>
                                </p:cTn>
                              </p:par>
                            </p:childTnLst>
                          </p:cTn>
                        </p:par>
                        <p:par>
                          <p:cTn id="43" fill="hold" nodeType="afterGroup">
                            <p:stCondLst>
                              <p:cond delay="2500"/>
                            </p:stCondLst>
                            <p:childTnLst>
                              <p:par>
                                <p:cTn id="44" presetID="39" presetClass="entr" presetSubtype="0" accel="100000" fill="hold" grpId="0" nodeType="afterEffect">
                                  <p:stCondLst>
                                    <p:cond delay="0"/>
                                  </p:stCondLst>
                                  <p:childTnLst>
                                    <p:set>
                                      <p:cBhvr>
                                        <p:cTn id="45" dur="1" fill="hold">
                                          <p:stCondLst>
                                            <p:cond delay="0"/>
                                          </p:stCondLst>
                                        </p:cTn>
                                        <p:tgtEl>
                                          <p:spTgt spid="23564"/>
                                        </p:tgtEl>
                                        <p:attrNameLst>
                                          <p:attrName>style.visibility</p:attrName>
                                        </p:attrNameLst>
                                      </p:cBhvr>
                                      <p:to>
                                        <p:strVal val="visible"/>
                                      </p:to>
                                    </p:set>
                                    <p:anim calcmode="lin" valueType="num">
                                      <p:cBhvr>
                                        <p:cTn id="46" dur="500" fill="hold"/>
                                        <p:tgtEl>
                                          <p:spTgt spid="23564"/>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23564"/>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23564"/>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23564"/>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7" presetClass="exit" presetSubtype="0" fill="hold" grpId="1" nodeType="clickEffect">
                                  <p:stCondLst>
                                    <p:cond delay="0"/>
                                  </p:stCondLst>
                                  <p:childTnLst>
                                    <p:animEffect transition="out" filter="fade">
                                      <p:cBhvr>
                                        <p:cTn id="53" dur="1000"/>
                                        <p:tgtEl>
                                          <p:spTgt spid="23564"/>
                                        </p:tgtEl>
                                      </p:cBhvr>
                                    </p:animEffect>
                                    <p:anim calcmode="lin" valueType="num">
                                      <p:cBhvr>
                                        <p:cTn id="54" dur="1000"/>
                                        <p:tgtEl>
                                          <p:spTgt spid="23564"/>
                                        </p:tgtEl>
                                        <p:attrNameLst>
                                          <p:attrName>ppt_x</p:attrName>
                                        </p:attrNameLst>
                                      </p:cBhvr>
                                      <p:tavLst>
                                        <p:tav tm="0">
                                          <p:val>
                                            <p:strVal val="ppt_x"/>
                                          </p:val>
                                        </p:tav>
                                        <p:tav tm="100000">
                                          <p:val>
                                            <p:strVal val="ppt_x"/>
                                          </p:val>
                                        </p:tav>
                                      </p:tavLst>
                                    </p:anim>
                                    <p:anim calcmode="lin" valueType="num">
                                      <p:cBhvr>
                                        <p:cTn id="55" dur="100" decel="100000"/>
                                        <p:tgtEl>
                                          <p:spTgt spid="23564"/>
                                        </p:tgtEl>
                                        <p:attrNameLst>
                                          <p:attrName>ppt_y</p:attrName>
                                        </p:attrNameLst>
                                      </p:cBhvr>
                                      <p:tavLst>
                                        <p:tav tm="0">
                                          <p:val>
                                            <p:strVal val="ppt_y"/>
                                          </p:val>
                                        </p:tav>
                                        <p:tav tm="100000">
                                          <p:val>
                                            <p:strVal val="ppt_y-.03"/>
                                          </p:val>
                                        </p:tav>
                                      </p:tavLst>
                                    </p:anim>
                                    <p:anim calcmode="lin" valueType="num">
                                      <p:cBhvr>
                                        <p:cTn id="56" dur="900" accel="100000">
                                          <p:stCondLst>
                                            <p:cond delay="100"/>
                                          </p:stCondLst>
                                        </p:cTn>
                                        <p:tgtEl>
                                          <p:spTgt spid="23564"/>
                                        </p:tgtEl>
                                        <p:attrNameLst>
                                          <p:attrName>ppt_y</p:attrName>
                                        </p:attrNameLst>
                                      </p:cBhvr>
                                      <p:tavLst>
                                        <p:tav tm="0">
                                          <p:val>
                                            <p:strVal val="ppt_y"/>
                                          </p:val>
                                        </p:tav>
                                        <p:tav tm="100000">
                                          <p:val>
                                            <p:strVal val="ppt_y+1"/>
                                          </p:val>
                                        </p:tav>
                                      </p:tavLst>
                                    </p:anim>
                                    <p:set>
                                      <p:cBhvr>
                                        <p:cTn id="57" dur="1" fill="hold">
                                          <p:stCondLst>
                                            <p:cond delay="999"/>
                                          </p:stCondLst>
                                        </p:cTn>
                                        <p:tgtEl>
                                          <p:spTgt spid="23564"/>
                                        </p:tgtEl>
                                        <p:attrNameLst>
                                          <p:attrName>style.visibility</p:attrName>
                                        </p:attrNameLst>
                                      </p:cBhvr>
                                      <p:to>
                                        <p:strVal val="hidden"/>
                                      </p:to>
                                    </p:set>
                                  </p:childTnLst>
                                </p:cTn>
                              </p:par>
                            </p:childTnLst>
                          </p:cTn>
                        </p:par>
                        <p:par>
                          <p:cTn id="58" fill="hold" nodeType="afterGroup">
                            <p:stCondLst>
                              <p:cond delay="1000"/>
                            </p:stCondLst>
                            <p:childTnLst>
                              <p:par>
                                <p:cTn id="59" presetID="22" presetClass="entr" presetSubtype="8" fill="hold" nodeType="afterEffect">
                                  <p:stCondLst>
                                    <p:cond delay="0"/>
                                  </p:stCondLst>
                                  <p:childTnLst>
                                    <p:set>
                                      <p:cBhvr>
                                        <p:cTn id="60" dur="1" fill="hold">
                                          <p:stCondLst>
                                            <p:cond delay="0"/>
                                          </p:stCondLst>
                                        </p:cTn>
                                        <p:tgtEl>
                                          <p:spTgt spid="23556"/>
                                        </p:tgtEl>
                                        <p:attrNameLst>
                                          <p:attrName>style.visibility</p:attrName>
                                        </p:attrNameLst>
                                      </p:cBhvr>
                                      <p:to>
                                        <p:strVal val="visible"/>
                                      </p:to>
                                    </p:set>
                                    <p:animEffect transition="in" filter="wipe(left)">
                                      <p:cBhvr>
                                        <p:cTn id="61" dur="500"/>
                                        <p:tgtEl>
                                          <p:spTgt spid="23556"/>
                                        </p:tgtEl>
                                      </p:cBhvr>
                                    </p:animEffect>
                                  </p:childTnLst>
                                </p:cTn>
                              </p:par>
                            </p:childTnLst>
                          </p:cTn>
                        </p:par>
                        <p:par>
                          <p:cTn id="62" fill="hold" nodeType="afterGroup">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23555"/>
                                        </p:tgtEl>
                                        <p:attrNameLst>
                                          <p:attrName>style.visibility</p:attrName>
                                        </p:attrNameLst>
                                      </p:cBhvr>
                                      <p:to>
                                        <p:strVal val="visible"/>
                                      </p:to>
                                    </p:set>
                                    <p:animEffect transition="in" filter="wipe(left)">
                                      <p:cBhvr>
                                        <p:cTn id="65" dur="500"/>
                                        <p:tgtEl>
                                          <p:spTgt spid="23555"/>
                                        </p:tgtEl>
                                      </p:cBhvr>
                                    </p:animEffect>
                                  </p:childTnLst>
                                </p:cTn>
                              </p:par>
                            </p:childTnLst>
                          </p:cTn>
                        </p:par>
                        <p:par>
                          <p:cTn id="66" fill="hold" nodeType="afterGroup">
                            <p:stCondLst>
                              <p:cond delay="2000"/>
                            </p:stCondLst>
                            <p:childTnLst>
                              <p:par>
                                <p:cTn id="67" presetID="39" presetClass="entr" presetSubtype="0" accel="100000" fill="hold" grpId="0" nodeType="afterEffect">
                                  <p:stCondLst>
                                    <p:cond delay="0"/>
                                  </p:stCondLst>
                                  <p:childTnLst>
                                    <p:set>
                                      <p:cBhvr>
                                        <p:cTn id="68" dur="1" fill="hold">
                                          <p:stCondLst>
                                            <p:cond delay="0"/>
                                          </p:stCondLst>
                                        </p:cTn>
                                        <p:tgtEl>
                                          <p:spTgt spid="23565"/>
                                        </p:tgtEl>
                                        <p:attrNameLst>
                                          <p:attrName>style.visibility</p:attrName>
                                        </p:attrNameLst>
                                      </p:cBhvr>
                                      <p:to>
                                        <p:strVal val="visible"/>
                                      </p:to>
                                    </p:set>
                                    <p:anim calcmode="lin" valueType="num">
                                      <p:cBhvr>
                                        <p:cTn id="69" dur="500" fill="hold"/>
                                        <p:tgtEl>
                                          <p:spTgt spid="23565"/>
                                        </p:tgtEl>
                                        <p:attrNameLst>
                                          <p:attrName>ppt_h</p:attrName>
                                        </p:attrNameLst>
                                      </p:cBhvr>
                                      <p:tavLst>
                                        <p:tav tm="0">
                                          <p:val>
                                            <p:strVal val="#ppt_h/20"/>
                                          </p:val>
                                        </p:tav>
                                        <p:tav tm="50000">
                                          <p:val>
                                            <p:strVal val="#ppt_h/20"/>
                                          </p:val>
                                        </p:tav>
                                        <p:tav tm="100000">
                                          <p:val>
                                            <p:strVal val="#ppt_h"/>
                                          </p:val>
                                        </p:tav>
                                      </p:tavLst>
                                    </p:anim>
                                    <p:anim calcmode="lin" valueType="num">
                                      <p:cBhvr>
                                        <p:cTn id="70" dur="500" fill="hold"/>
                                        <p:tgtEl>
                                          <p:spTgt spid="23565"/>
                                        </p:tgtEl>
                                        <p:attrNameLst>
                                          <p:attrName>ppt_w</p:attrName>
                                        </p:attrNameLst>
                                      </p:cBhvr>
                                      <p:tavLst>
                                        <p:tav tm="0">
                                          <p:val>
                                            <p:strVal val="#ppt_w+.3"/>
                                          </p:val>
                                        </p:tav>
                                        <p:tav tm="50000">
                                          <p:val>
                                            <p:strVal val="#ppt_w+.3"/>
                                          </p:val>
                                        </p:tav>
                                        <p:tav tm="100000">
                                          <p:val>
                                            <p:strVal val="#ppt_w"/>
                                          </p:val>
                                        </p:tav>
                                      </p:tavLst>
                                    </p:anim>
                                    <p:anim calcmode="lin" valueType="num">
                                      <p:cBhvr>
                                        <p:cTn id="71" dur="500" fill="hold"/>
                                        <p:tgtEl>
                                          <p:spTgt spid="23565"/>
                                        </p:tgtEl>
                                        <p:attrNameLst>
                                          <p:attrName>ppt_x</p:attrName>
                                        </p:attrNameLst>
                                      </p:cBhvr>
                                      <p:tavLst>
                                        <p:tav tm="0">
                                          <p:val>
                                            <p:strVal val="#ppt_x-.3"/>
                                          </p:val>
                                        </p:tav>
                                        <p:tav tm="50000">
                                          <p:val>
                                            <p:strVal val="#ppt_x"/>
                                          </p:val>
                                        </p:tav>
                                        <p:tav tm="100000">
                                          <p:val>
                                            <p:strVal val="#ppt_x"/>
                                          </p:val>
                                        </p:tav>
                                      </p:tavLst>
                                    </p:anim>
                                    <p:anim calcmode="lin" valueType="num">
                                      <p:cBhvr>
                                        <p:cTn id="72" dur="500" fill="hold"/>
                                        <p:tgtEl>
                                          <p:spTgt spid="23565"/>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37" presetClass="exit" presetSubtype="0" fill="hold" grpId="1" nodeType="clickEffect">
                                  <p:stCondLst>
                                    <p:cond delay="0"/>
                                  </p:stCondLst>
                                  <p:childTnLst>
                                    <p:animEffect transition="out" filter="fade">
                                      <p:cBhvr>
                                        <p:cTn id="76" dur="1000"/>
                                        <p:tgtEl>
                                          <p:spTgt spid="23565"/>
                                        </p:tgtEl>
                                      </p:cBhvr>
                                    </p:animEffect>
                                    <p:anim calcmode="lin" valueType="num">
                                      <p:cBhvr>
                                        <p:cTn id="77" dur="1000"/>
                                        <p:tgtEl>
                                          <p:spTgt spid="23565"/>
                                        </p:tgtEl>
                                        <p:attrNameLst>
                                          <p:attrName>ppt_x</p:attrName>
                                        </p:attrNameLst>
                                      </p:cBhvr>
                                      <p:tavLst>
                                        <p:tav tm="0">
                                          <p:val>
                                            <p:strVal val="ppt_x"/>
                                          </p:val>
                                        </p:tav>
                                        <p:tav tm="100000">
                                          <p:val>
                                            <p:strVal val="ppt_x"/>
                                          </p:val>
                                        </p:tav>
                                      </p:tavLst>
                                    </p:anim>
                                    <p:anim calcmode="lin" valueType="num">
                                      <p:cBhvr>
                                        <p:cTn id="78" dur="100" decel="100000"/>
                                        <p:tgtEl>
                                          <p:spTgt spid="23565"/>
                                        </p:tgtEl>
                                        <p:attrNameLst>
                                          <p:attrName>ppt_y</p:attrName>
                                        </p:attrNameLst>
                                      </p:cBhvr>
                                      <p:tavLst>
                                        <p:tav tm="0">
                                          <p:val>
                                            <p:strVal val="ppt_y"/>
                                          </p:val>
                                        </p:tav>
                                        <p:tav tm="100000">
                                          <p:val>
                                            <p:strVal val="ppt_y-.03"/>
                                          </p:val>
                                        </p:tav>
                                      </p:tavLst>
                                    </p:anim>
                                    <p:anim calcmode="lin" valueType="num">
                                      <p:cBhvr>
                                        <p:cTn id="79" dur="900" accel="100000">
                                          <p:stCondLst>
                                            <p:cond delay="100"/>
                                          </p:stCondLst>
                                        </p:cTn>
                                        <p:tgtEl>
                                          <p:spTgt spid="23565"/>
                                        </p:tgtEl>
                                        <p:attrNameLst>
                                          <p:attrName>ppt_y</p:attrName>
                                        </p:attrNameLst>
                                      </p:cBhvr>
                                      <p:tavLst>
                                        <p:tav tm="0">
                                          <p:val>
                                            <p:strVal val="ppt_y"/>
                                          </p:val>
                                        </p:tav>
                                        <p:tav tm="100000">
                                          <p:val>
                                            <p:strVal val="ppt_y+1"/>
                                          </p:val>
                                        </p:tav>
                                      </p:tavLst>
                                    </p:anim>
                                    <p:set>
                                      <p:cBhvr>
                                        <p:cTn id="80" dur="1" fill="hold">
                                          <p:stCondLst>
                                            <p:cond delay="999"/>
                                          </p:stCondLst>
                                        </p:cTn>
                                        <p:tgtEl>
                                          <p:spTgt spid="23565"/>
                                        </p:tgtEl>
                                        <p:attrNameLst>
                                          <p:attrName>style.visibility</p:attrName>
                                        </p:attrNameLst>
                                      </p:cBhvr>
                                      <p:to>
                                        <p:strVal val="hidden"/>
                                      </p:to>
                                    </p:set>
                                  </p:childTnLst>
                                </p:cTn>
                              </p:par>
                            </p:childTnLst>
                          </p:cTn>
                        </p:par>
                        <p:par>
                          <p:cTn id="81" fill="hold" nodeType="afterGroup">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3559"/>
                                        </p:tgtEl>
                                        <p:attrNameLst>
                                          <p:attrName>style.visibility</p:attrName>
                                        </p:attrNameLst>
                                      </p:cBhvr>
                                      <p:to>
                                        <p:strVal val="visible"/>
                                      </p:to>
                                    </p:set>
                                    <p:animEffect transition="in" filter="wipe(left)">
                                      <p:cBhvr>
                                        <p:cTn id="84" dur="500"/>
                                        <p:tgtEl>
                                          <p:spTgt spid="23559"/>
                                        </p:tgtEl>
                                      </p:cBhvr>
                                    </p:animEffect>
                                  </p:childTnLst>
                                </p:cTn>
                              </p:par>
                            </p:childTnLst>
                          </p:cTn>
                        </p:par>
                        <p:par>
                          <p:cTn id="85" fill="hold" nodeType="afterGroup">
                            <p:stCondLst>
                              <p:cond delay="1500"/>
                            </p:stCondLst>
                            <p:childTnLst>
                              <p:par>
                                <p:cTn id="86" presetID="22" presetClass="entr" presetSubtype="8" fill="hold" grpId="0" nodeType="afterEffect">
                                  <p:stCondLst>
                                    <p:cond delay="0"/>
                                  </p:stCondLst>
                                  <p:childTnLst>
                                    <p:set>
                                      <p:cBhvr>
                                        <p:cTn id="87" dur="1" fill="hold">
                                          <p:stCondLst>
                                            <p:cond delay="0"/>
                                          </p:stCondLst>
                                        </p:cTn>
                                        <p:tgtEl>
                                          <p:spTgt spid="23560"/>
                                        </p:tgtEl>
                                        <p:attrNameLst>
                                          <p:attrName>style.visibility</p:attrName>
                                        </p:attrNameLst>
                                      </p:cBhvr>
                                      <p:to>
                                        <p:strVal val="visible"/>
                                      </p:to>
                                    </p:set>
                                    <p:animEffect transition="in" filter="wipe(left)">
                                      <p:cBhvr>
                                        <p:cTn id="88" dur="500"/>
                                        <p:tgtEl>
                                          <p:spTgt spid="23560"/>
                                        </p:tgtEl>
                                      </p:cBhvr>
                                    </p:animEffect>
                                  </p:childTnLst>
                                </p:cTn>
                              </p:par>
                            </p:childTnLst>
                          </p:cTn>
                        </p:par>
                        <p:par>
                          <p:cTn id="89" fill="hold" nodeType="afterGroup">
                            <p:stCondLst>
                              <p:cond delay="2000"/>
                            </p:stCondLst>
                            <p:childTnLst>
                              <p:par>
                                <p:cTn id="90" presetID="39" presetClass="entr" presetSubtype="0" accel="100000" fill="hold" grpId="0" nodeType="afterEffect">
                                  <p:stCondLst>
                                    <p:cond delay="0"/>
                                  </p:stCondLst>
                                  <p:childTnLst>
                                    <p:set>
                                      <p:cBhvr>
                                        <p:cTn id="91" dur="1" fill="hold">
                                          <p:stCondLst>
                                            <p:cond delay="0"/>
                                          </p:stCondLst>
                                        </p:cTn>
                                        <p:tgtEl>
                                          <p:spTgt spid="23566"/>
                                        </p:tgtEl>
                                        <p:attrNameLst>
                                          <p:attrName>style.visibility</p:attrName>
                                        </p:attrNameLst>
                                      </p:cBhvr>
                                      <p:to>
                                        <p:strVal val="visible"/>
                                      </p:to>
                                    </p:set>
                                    <p:anim calcmode="lin" valueType="num">
                                      <p:cBhvr>
                                        <p:cTn id="92" dur="500" fill="hold"/>
                                        <p:tgtEl>
                                          <p:spTgt spid="23566"/>
                                        </p:tgtEl>
                                        <p:attrNameLst>
                                          <p:attrName>ppt_h</p:attrName>
                                        </p:attrNameLst>
                                      </p:cBhvr>
                                      <p:tavLst>
                                        <p:tav tm="0">
                                          <p:val>
                                            <p:strVal val="#ppt_h/20"/>
                                          </p:val>
                                        </p:tav>
                                        <p:tav tm="50000">
                                          <p:val>
                                            <p:strVal val="#ppt_h/20"/>
                                          </p:val>
                                        </p:tav>
                                        <p:tav tm="100000">
                                          <p:val>
                                            <p:strVal val="#ppt_h"/>
                                          </p:val>
                                        </p:tav>
                                      </p:tavLst>
                                    </p:anim>
                                    <p:anim calcmode="lin" valueType="num">
                                      <p:cBhvr>
                                        <p:cTn id="93" dur="500" fill="hold"/>
                                        <p:tgtEl>
                                          <p:spTgt spid="23566"/>
                                        </p:tgtEl>
                                        <p:attrNameLst>
                                          <p:attrName>ppt_w</p:attrName>
                                        </p:attrNameLst>
                                      </p:cBhvr>
                                      <p:tavLst>
                                        <p:tav tm="0">
                                          <p:val>
                                            <p:strVal val="#ppt_w+.3"/>
                                          </p:val>
                                        </p:tav>
                                        <p:tav tm="50000">
                                          <p:val>
                                            <p:strVal val="#ppt_w+.3"/>
                                          </p:val>
                                        </p:tav>
                                        <p:tav tm="100000">
                                          <p:val>
                                            <p:strVal val="#ppt_w"/>
                                          </p:val>
                                        </p:tav>
                                      </p:tavLst>
                                    </p:anim>
                                    <p:anim calcmode="lin" valueType="num">
                                      <p:cBhvr>
                                        <p:cTn id="94" dur="500" fill="hold"/>
                                        <p:tgtEl>
                                          <p:spTgt spid="23566"/>
                                        </p:tgtEl>
                                        <p:attrNameLst>
                                          <p:attrName>ppt_x</p:attrName>
                                        </p:attrNameLst>
                                      </p:cBhvr>
                                      <p:tavLst>
                                        <p:tav tm="0">
                                          <p:val>
                                            <p:strVal val="#ppt_x-.3"/>
                                          </p:val>
                                        </p:tav>
                                        <p:tav tm="50000">
                                          <p:val>
                                            <p:strVal val="#ppt_x"/>
                                          </p:val>
                                        </p:tav>
                                        <p:tav tm="100000">
                                          <p:val>
                                            <p:strVal val="#ppt_x"/>
                                          </p:val>
                                        </p:tav>
                                      </p:tavLst>
                                    </p:anim>
                                    <p:anim calcmode="lin" valueType="num">
                                      <p:cBhvr>
                                        <p:cTn id="95" dur="500" fill="hold"/>
                                        <p:tgtEl>
                                          <p:spTgt spid="23566"/>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37" presetClass="exit" presetSubtype="0" fill="hold" grpId="1" nodeType="clickEffect">
                                  <p:stCondLst>
                                    <p:cond delay="0"/>
                                  </p:stCondLst>
                                  <p:childTnLst>
                                    <p:animEffect transition="out" filter="fade">
                                      <p:cBhvr>
                                        <p:cTn id="99" dur="1000"/>
                                        <p:tgtEl>
                                          <p:spTgt spid="23566"/>
                                        </p:tgtEl>
                                      </p:cBhvr>
                                    </p:animEffect>
                                    <p:anim calcmode="lin" valueType="num">
                                      <p:cBhvr>
                                        <p:cTn id="100" dur="1000"/>
                                        <p:tgtEl>
                                          <p:spTgt spid="23566"/>
                                        </p:tgtEl>
                                        <p:attrNameLst>
                                          <p:attrName>ppt_x</p:attrName>
                                        </p:attrNameLst>
                                      </p:cBhvr>
                                      <p:tavLst>
                                        <p:tav tm="0">
                                          <p:val>
                                            <p:strVal val="ppt_x"/>
                                          </p:val>
                                        </p:tav>
                                        <p:tav tm="100000">
                                          <p:val>
                                            <p:strVal val="ppt_x"/>
                                          </p:val>
                                        </p:tav>
                                      </p:tavLst>
                                    </p:anim>
                                    <p:anim calcmode="lin" valueType="num">
                                      <p:cBhvr>
                                        <p:cTn id="101" dur="100" decel="100000"/>
                                        <p:tgtEl>
                                          <p:spTgt spid="23566"/>
                                        </p:tgtEl>
                                        <p:attrNameLst>
                                          <p:attrName>ppt_y</p:attrName>
                                        </p:attrNameLst>
                                      </p:cBhvr>
                                      <p:tavLst>
                                        <p:tav tm="0">
                                          <p:val>
                                            <p:strVal val="ppt_y"/>
                                          </p:val>
                                        </p:tav>
                                        <p:tav tm="100000">
                                          <p:val>
                                            <p:strVal val="ppt_y-.03"/>
                                          </p:val>
                                        </p:tav>
                                      </p:tavLst>
                                    </p:anim>
                                    <p:anim calcmode="lin" valueType="num">
                                      <p:cBhvr>
                                        <p:cTn id="102" dur="900" accel="100000">
                                          <p:stCondLst>
                                            <p:cond delay="100"/>
                                          </p:stCondLst>
                                        </p:cTn>
                                        <p:tgtEl>
                                          <p:spTgt spid="23566"/>
                                        </p:tgtEl>
                                        <p:attrNameLst>
                                          <p:attrName>ppt_y</p:attrName>
                                        </p:attrNameLst>
                                      </p:cBhvr>
                                      <p:tavLst>
                                        <p:tav tm="0">
                                          <p:val>
                                            <p:strVal val="ppt_y"/>
                                          </p:val>
                                        </p:tav>
                                        <p:tav tm="100000">
                                          <p:val>
                                            <p:strVal val="ppt_y+1"/>
                                          </p:val>
                                        </p:tav>
                                      </p:tavLst>
                                    </p:anim>
                                    <p:set>
                                      <p:cBhvr>
                                        <p:cTn id="103" dur="1" fill="hold">
                                          <p:stCondLst>
                                            <p:cond delay="999"/>
                                          </p:stCondLst>
                                        </p:cTn>
                                        <p:tgtEl>
                                          <p:spTgt spid="23566"/>
                                        </p:tgtEl>
                                        <p:attrNameLst>
                                          <p:attrName>style.visibility</p:attrName>
                                        </p:attrNameLst>
                                      </p:cBhvr>
                                      <p:to>
                                        <p:strVal val="hidden"/>
                                      </p:to>
                                    </p:set>
                                  </p:childTnLst>
                                </p:cTn>
                              </p:par>
                              <p:par>
                                <p:cTn id="104" presetID="4" presetClass="entr" presetSubtype="16" fill="hold" grpId="0" nodeType="withEffect">
                                  <p:stCondLst>
                                    <p:cond delay="0"/>
                                  </p:stCondLst>
                                  <p:childTnLst>
                                    <p:set>
                                      <p:cBhvr>
                                        <p:cTn id="105" dur="1" fill="hold">
                                          <p:stCondLst>
                                            <p:cond delay="0"/>
                                          </p:stCondLst>
                                        </p:cTn>
                                        <p:tgtEl>
                                          <p:spTgt spid="23579"/>
                                        </p:tgtEl>
                                        <p:attrNameLst>
                                          <p:attrName>style.visibility</p:attrName>
                                        </p:attrNameLst>
                                      </p:cBhvr>
                                      <p:to>
                                        <p:strVal val="visible"/>
                                      </p:to>
                                    </p:set>
                                    <p:animEffect transition="in" filter="box(in)">
                                      <p:cBhvr>
                                        <p:cTn id="106" dur="500"/>
                                        <p:tgtEl>
                                          <p:spTgt spid="23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autoUpdateAnimBg="0"/>
      <p:bldP spid="23555" grpId="0" animBg="1" autoUpdateAnimBg="0"/>
      <p:bldP spid="23558" grpId="0" animBg="1"/>
      <p:bldP spid="23559" grpId="0" animBg="1"/>
      <p:bldP spid="23560" grpId="0" autoUpdateAnimBg="0"/>
      <p:bldP spid="23561" grpId="0" autoUpdateAnimBg="0"/>
      <p:bldP spid="23563" grpId="0" animBg="1" autoUpdateAnimBg="0"/>
      <p:bldP spid="23563" grpId="1" animBg="1" autoUpdateAnimBg="0"/>
      <p:bldP spid="23564" grpId="0" animBg="1" autoUpdateAnimBg="0"/>
      <p:bldP spid="23564" grpId="1" animBg="1" autoUpdateAnimBg="0"/>
      <p:bldP spid="23565" grpId="0" animBg="1" autoUpdateAnimBg="0"/>
      <p:bldP spid="23565" grpId="1" animBg="1" autoUpdateAnimBg="0"/>
      <p:bldP spid="23566" grpId="0" animBg="1" autoUpdateAnimBg="0"/>
      <p:bldP spid="23566" grpId="1" animBg="1" autoUpdateAnimBg="0"/>
      <p:bldP spid="2357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2039619701"/>
              </p:ext>
            </p:extLst>
          </p:nvPr>
        </p:nvGraphicFramePr>
        <p:xfrm>
          <a:off x="2795778" y="818463"/>
          <a:ext cx="6346777" cy="468659"/>
        </p:xfrm>
        <a:graphic>
          <a:graphicData uri="http://schemas.openxmlformats.org/presentationml/2006/ole">
            <mc:AlternateContent xmlns:mc="http://schemas.openxmlformats.org/markup-compatibility/2006">
              <mc:Choice xmlns:v="urn:schemas-microsoft-com:vml" Requires="v">
                <p:oleObj spid="_x0000_s55545" r:id="rId3" imgW="3262801" imgH="241512" progId="Equation.DSMT4">
                  <p:embed/>
                </p:oleObj>
              </mc:Choice>
              <mc:Fallback>
                <p:oleObj r:id="rId3" imgW="3262801"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778" y="818463"/>
                        <a:ext cx="6346777" cy="468659"/>
                      </a:xfrm>
                      <a:prstGeom prst="rect">
                        <a:avLst/>
                      </a:prstGeom>
                      <a:noFill/>
                      <a:ln>
                        <a:noFill/>
                      </a:ln>
                      <a:extLst/>
                    </p:spPr>
                  </p:pic>
                </p:oleObj>
              </mc:Fallback>
            </mc:AlternateContent>
          </a:graphicData>
        </a:graphic>
      </p:graphicFrame>
      <p:pic>
        <p:nvPicPr>
          <p:cNvPr id="24579" name="Picture 3" descr="hakutyou1-b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5154" y="4871698"/>
            <a:ext cx="169227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aqu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916" y="4741522"/>
            <a:ext cx="197961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2" name="Object 6"/>
          <p:cNvGraphicFramePr>
            <a:graphicFrameLocks noChangeAspect="1"/>
          </p:cNvGraphicFramePr>
          <p:nvPr>
            <p:extLst>
              <p:ext uri="{D42A27DB-BD31-4B8C-83A1-F6EECF244321}">
                <p14:modId xmlns:p14="http://schemas.microsoft.com/office/powerpoint/2010/main" val="553001440"/>
              </p:ext>
            </p:extLst>
          </p:nvPr>
        </p:nvGraphicFramePr>
        <p:xfrm>
          <a:off x="2975165" y="2464253"/>
          <a:ext cx="1944688" cy="377825"/>
        </p:xfrm>
        <a:graphic>
          <a:graphicData uri="http://schemas.openxmlformats.org/presentationml/2006/ole">
            <mc:AlternateContent xmlns:mc="http://schemas.openxmlformats.org/markup-compatibility/2006">
              <mc:Choice xmlns:v="urn:schemas-microsoft-com:vml" Requires="v">
                <p:oleObj spid="_x0000_s55546" r:id="rId7" imgW="1308985" imgH="254427" progId="Equation.DSMT4">
                  <p:embed/>
                </p:oleObj>
              </mc:Choice>
              <mc:Fallback>
                <p:oleObj r:id="rId7" imgW="1308985" imgH="25442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5165" y="2464253"/>
                        <a:ext cx="194468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3572387994"/>
              </p:ext>
            </p:extLst>
          </p:nvPr>
        </p:nvGraphicFramePr>
        <p:xfrm>
          <a:off x="2903728" y="1951490"/>
          <a:ext cx="1944688" cy="398463"/>
        </p:xfrm>
        <a:graphic>
          <a:graphicData uri="http://schemas.openxmlformats.org/presentationml/2006/ole">
            <mc:AlternateContent xmlns:mc="http://schemas.openxmlformats.org/markup-compatibility/2006">
              <mc:Choice xmlns:v="urn:schemas-microsoft-com:vml" Requires="v">
                <p:oleObj spid="_x0000_s55547" r:id="rId9" imgW="1245457" imgH="254427" progId="Equation.DSMT4">
                  <p:embed/>
                </p:oleObj>
              </mc:Choice>
              <mc:Fallback>
                <p:oleObj r:id="rId9" imgW="1245457" imgH="25442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3728" y="1951490"/>
                        <a:ext cx="19446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Oval 8"/>
          <p:cNvSpPr>
            <a:spLocks noChangeArrowheads="1"/>
          </p:cNvSpPr>
          <p:nvPr/>
        </p:nvSpPr>
        <p:spPr bwMode="auto">
          <a:xfrm>
            <a:off x="3445066" y="2841284"/>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5" name="Oval 9"/>
          <p:cNvSpPr>
            <a:spLocks noChangeArrowheads="1"/>
          </p:cNvSpPr>
          <p:nvPr/>
        </p:nvSpPr>
        <p:spPr bwMode="auto">
          <a:xfrm>
            <a:off x="3803841" y="32016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6" name="Oval 10"/>
          <p:cNvSpPr>
            <a:spLocks noChangeArrowheads="1"/>
          </p:cNvSpPr>
          <p:nvPr/>
        </p:nvSpPr>
        <p:spPr bwMode="auto">
          <a:xfrm>
            <a:off x="4019741" y="34175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Oval 11"/>
          <p:cNvSpPr>
            <a:spLocks noChangeArrowheads="1"/>
          </p:cNvSpPr>
          <p:nvPr/>
        </p:nvSpPr>
        <p:spPr bwMode="auto">
          <a:xfrm>
            <a:off x="3587941" y="29857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Line 12"/>
          <p:cNvSpPr>
            <a:spLocks noChangeShapeType="1"/>
          </p:cNvSpPr>
          <p:nvPr/>
        </p:nvSpPr>
        <p:spPr bwMode="auto">
          <a:xfrm>
            <a:off x="4380104" y="3777909"/>
            <a:ext cx="936625" cy="935038"/>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9" name="Line 13"/>
          <p:cNvSpPr>
            <a:spLocks noChangeShapeType="1"/>
          </p:cNvSpPr>
          <p:nvPr/>
        </p:nvSpPr>
        <p:spPr bwMode="auto">
          <a:xfrm>
            <a:off x="4380104" y="3704885"/>
            <a:ext cx="1223963" cy="5762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0" name="Line 14"/>
          <p:cNvSpPr>
            <a:spLocks noChangeShapeType="1"/>
          </p:cNvSpPr>
          <p:nvPr/>
        </p:nvSpPr>
        <p:spPr bwMode="auto">
          <a:xfrm>
            <a:off x="5316728" y="4352585"/>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1" name="Line 15"/>
          <p:cNvSpPr>
            <a:spLocks noChangeShapeType="1"/>
          </p:cNvSpPr>
          <p:nvPr/>
        </p:nvSpPr>
        <p:spPr bwMode="auto">
          <a:xfrm flipV="1">
            <a:off x="5316728" y="3128622"/>
            <a:ext cx="503238" cy="1223962"/>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2" name="Line 16"/>
          <p:cNvSpPr>
            <a:spLocks noChangeShapeType="1"/>
          </p:cNvSpPr>
          <p:nvPr/>
        </p:nvSpPr>
        <p:spPr bwMode="auto">
          <a:xfrm>
            <a:off x="6540691" y="4065248"/>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3" name="Line 17"/>
          <p:cNvSpPr>
            <a:spLocks noChangeShapeType="1"/>
          </p:cNvSpPr>
          <p:nvPr/>
        </p:nvSpPr>
        <p:spPr bwMode="auto">
          <a:xfrm flipH="1" flipV="1">
            <a:off x="6253353" y="3920785"/>
            <a:ext cx="287338" cy="1444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4" name="Line 18"/>
          <p:cNvSpPr>
            <a:spLocks noChangeShapeType="1"/>
          </p:cNvSpPr>
          <p:nvPr/>
        </p:nvSpPr>
        <p:spPr bwMode="auto">
          <a:xfrm>
            <a:off x="4380104" y="3777909"/>
            <a:ext cx="720725"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5" name="Line 19"/>
          <p:cNvSpPr>
            <a:spLocks noChangeShapeType="1"/>
          </p:cNvSpPr>
          <p:nvPr/>
        </p:nvSpPr>
        <p:spPr bwMode="auto">
          <a:xfrm flipV="1">
            <a:off x="5316729" y="4136684"/>
            <a:ext cx="936625" cy="215900"/>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6" name="Line 20"/>
          <p:cNvSpPr>
            <a:spLocks noChangeShapeType="1"/>
          </p:cNvSpPr>
          <p:nvPr/>
        </p:nvSpPr>
        <p:spPr bwMode="auto">
          <a:xfrm flipV="1">
            <a:off x="6540692" y="3562009"/>
            <a:ext cx="503237"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7" name="Oval 21"/>
          <p:cNvSpPr>
            <a:spLocks noChangeArrowheads="1"/>
          </p:cNvSpPr>
          <p:nvPr/>
        </p:nvSpPr>
        <p:spPr bwMode="auto">
          <a:xfrm>
            <a:off x="4235641" y="36334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8" name="Oval 22"/>
          <p:cNvSpPr>
            <a:spLocks noChangeArrowheads="1"/>
          </p:cNvSpPr>
          <p:nvPr/>
        </p:nvSpPr>
        <p:spPr bwMode="auto">
          <a:xfrm>
            <a:off x="4524566" y="38493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9" name="Oval 23"/>
          <p:cNvSpPr>
            <a:spLocks noChangeArrowheads="1"/>
          </p:cNvSpPr>
          <p:nvPr/>
        </p:nvSpPr>
        <p:spPr bwMode="auto">
          <a:xfrm>
            <a:off x="4811903" y="40652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0" name="Oval 24"/>
          <p:cNvSpPr>
            <a:spLocks noChangeArrowheads="1"/>
          </p:cNvSpPr>
          <p:nvPr/>
        </p:nvSpPr>
        <p:spPr bwMode="auto">
          <a:xfrm>
            <a:off x="5245291" y="42097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1" name="Oval 25"/>
          <p:cNvSpPr>
            <a:spLocks noChangeArrowheads="1"/>
          </p:cNvSpPr>
          <p:nvPr/>
        </p:nvSpPr>
        <p:spPr bwMode="auto">
          <a:xfrm>
            <a:off x="5677091" y="4136684"/>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2" name="Oval 26"/>
          <p:cNvSpPr>
            <a:spLocks noChangeArrowheads="1"/>
          </p:cNvSpPr>
          <p:nvPr/>
        </p:nvSpPr>
        <p:spPr bwMode="auto">
          <a:xfrm>
            <a:off x="6035866" y="40652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Oval 27"/>
          <p:cNvSpPr>
            <a:spLocks noChangeArrowheads="1"/>
          </p:cNvSpPr>
          <p:nvPr/>
        </p:nvSpPr>
        <p:spPr bwMode="auto">
          <a:xfrm>
            <a:off x="6396228" y="39938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Oval 28"/>
          <p:cNvSpPr>
            <a:spLocks noChangeArrowheads="1"/>
          </p:cNvSpPr>
          <p:nvPr/>
        </p:nvSpPr>
        <p:spPr bwMode="auto">
          <a:xfrm>
            <a:off x="6685153" y="37779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4605" name="Picture 29" descr="050415_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41028" y="393348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3"/>
          <p:cNvSpPr txBox="1">
            <a:spLocks noChangeArrowheads="1"/>
          </p:cNvSpPr>
          <p:nvPr/>
        </p:nvSpPr>
        <p:spPr>
          <a:xfrm>
            <a:off x="969263" y="661456"/>
            <a:ext cx="10273919" cy="5693623"/>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p:sp>
        <p:nvSpPr>
          <p:cNvPr id="31"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mc:AlternateContent xmlns:mc="http://schemas.openxmlformats.org/markup-compatibility/2006" xmlns:a14="http://schemas.microsoft.com/office/drawing/2010/main">
        <mc:Choice Requires="a14">
          <p:sp>
            <p:nvSpPr>
              <p:cNvPr id="2" name="文本框 1"/>
              <p:cNvSpPr txBox="1"/>
              <p:nvPr/>
            </p:nvSpPr>
            <p:spPr>
              <a:xfrm>
                <a:off x="2747166" y="1391609"/>
                <a:ext cx="2341527"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𝑘</m:t>
                          </m:r>
                        </m:sup>
                      </m:sSubSup>
                    </m:oMath>
                  </m:oMathPara>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2747166" y="1391609"/>
                <a:ext cx="2341527" cy="398955"/>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2083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par>
                          <p:cTn id="7" fill="hold" nodeType="afterGroup">
                            <p:stCondLst>
                              <p:cond delay="1"/>
                            </p:stCondLst>
                            <p:childTnLst>
                              <p:par>
                                <p:cTn id="8" presetID="49" presetClass="path" presetSubtype="0" accel="50000" decel="50000" fill="hold" grpId="1" nodeType="afterEffect">
                                  <p:stCondLst>
                                    <p:cond delay="0"/>
                                  </p:stCondLst>
                                  <p:childTnLst>
                                    <p:animMotion origin="layout" path="M 4.16667E-6 7.40741E-7 L 0.08263 0.11018 " pathEditMode="relative" rAng="0" ptsTypes="AA">
                                      <p:cBhvr>
                                        <p:cTn id="9" dur="1000" fill="hold"/>
                                        <p:tgtEl>
                                          <p:spTgt spid="24584"/>
                                        </p:tgtEl>
                                        <p:attrNameLst>
                                          <p:attrName>ppt_x,ppt_y</p:attrName>
                                        </p:attrNameLst>
                                      </p:cBhvr>
                                      <p:rCtr x="4100" y="5500"/>
                                    </p:animMotion>
                                  </p:childTnLst>
                                </p:cTn>
                              </p:par>
                              <p:par>
                                <p:cTn id="10" presetID="10" presetClass="entr" presetSubtype="0" fill="hold" grpId="0" nodeType="withEffect">
                                  <p:stCondLst>
                                    <p:cond delay="200"/>
                                  </p:stCondLst>
                                  <p:childTnLst>
                                    <p:set>
                                      <p:cBhvr>
                                        <p:cTn id="11" dur="1" fill="hold">
                                          <p:stCondLst>
                                            <p:cond delay="0"/>
                                          </p:stCondLst>
                                        </p:cTn>
                                        <p:tgtEl>
                                          <p:spTgt spid="24587"/>
                                        </p:tgtEl>
                                        <p:attrNameLst>
                                          <p:attrName>style.visibility</p:attrName>
                                        </p:attrNameLst>
                                      </p:cBhvr>
                                      <p:to>
                                        <p:strVal val="visible"/>
                                      </p:to>
                                    </p:set>
                                    <p:animEffect transition="in" filter="fade">
                                      <p:cBhvr>
                                        <p:cTn id="12" dur="500"/>
                                        <p:tgtEl>
                                          <p:spTgt spid="2458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24585"/>
                                        </p:tgtEl>
                                        <p:attrNameLst>
                                          <p:attrName>style.visibility</p:attrName>
                                        </p:attrNameLst>
                                      </p:cBhvr>
                                      <p:to>
                                        <p:strVal val="visible"/>
                                      </p:to>
                                    </p:set>
                                    <p:animEffect transition="in" filter="fade">
                                      <p:cBhvr>
                                        <p:cTn id="15" dur="500"/>
                                        <p:tgtEl>
                                          <p:spTgt spid="24585"/>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4586"/>
                                        </p:tgtEl>
                                        <p:attrNameLst>
                                          <p:attrName>style.visibility</p:attrName>
                                        </p:attrNameLst>
                                      </p:cBhvr>
                                      <p:to>
                                        <p:strVal val="visible"/>
                                      </p:to>
                                    </p:set>
                                    <p:animEffect transition="in" filter="fade">
                                      <p:cBhvr>
                                        <p:cTn id="18" dur="500"/>
                                        <p:tgtEl>
                                          <p:spTgt spid="245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589"/>
                                        </p:tgtEl>
                                        <p:attrNameLst>
                                          <p:attrName>style.visibility</p:attrName>
                                        </p:attrNameLst>
                                      </p:cBhvr>
                                      <p:to>
                                        <p:strVal val="visible"/>
                                      </p:to>
                                    </p:set>
                                    <p:animEffect transition="in" filter="fade">
                                      <p:cBhvr>
                                        <p:cTn id="23" dur="500"/>
                                        <p:tgtEl>
                                          <p:spTgt spid="245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588"/>
                                        </p:tgtEl>
                                        <p:attrNameLst>
                                          <p:attrName>style.visibility</p:attrName>
                                        </p:attrNameLst>
                                      </p:cBhvr>
                                      <p:to>
                                        <p:strVal val="visible"/>
                                      </p:to>
                                    </p:set>
                                    <p:animEffect transition="in" filter="fade">
                                      <p:cBhvr>
                                        <p:cTn id="26" dur="500"/>
                                        <p:tgtEl>
                                          <p:spTgt spid="245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path" presetSubtype="0" accel="50000" decel="50000" fill="hold" grpId="2" nodeType="clickEffect">
                                  <p:stCondLst>
                                    <p:cond delay="0"/>
                                  </p:stCondLst>
                                  <p:childTnLst>
                                    <p:animMotion origin="layout" path="M 0.08264 0.11019 L 0.14288 0.17616 C 0.15538 0.19074 0.17534 0.20209 0.19687 0.20648 C 0.22153 0.21111 0.24219 0.20903 0.25746 0.2 L 0.32969 0.16111 " pathEditMode="relative" rAng="529314" ptsTypes="FffFF">
                                      <p:cBhvr>
                                        <p:cTn id="30" dur="2000" fill="hold"/>
                                        <p:tgtEl>
                                          <p:spTgt spid="24584"/>
                                        </p:tgtEl>
                                        <p:attrNameLst>
                                          <p:attrName>ppt_x,ppt_y</p:attrName>
                                        </p:attrNameLst>
                                      </p:cBhvr>
                                      <p:rCtr x="11900" y="6100"/>
                                    </p:animMotion>
                                  </p:childTnLst>
                                </p:cTn>
                              </p:par>
                              <p:par>
                                <p:cTn id="31" presetID="22" presetClass="entr" presetSubtype="1" fill="hold" grpId="0" nodeType="withEffect">
                                  <p:stCondLst>
                                    <p:cond delay="200"/>
                                  </p:stCondLst>
                                  <p:childTnLst>
                                    <p:set>
                                      <p:cBhvr>
                                        <p:cTn id="32" dur="1" fill="hold">
                                          <p:stCondLst>
                                            <p:cond delay="0"/>
                                          </p:stCondLst>
                                        </p:cTn>
                                        <p:tgtEl>
                                          <p:spTgt spid="24594"/>
                                        </p:tgtEl>
                                        <p:attrNameLst>
                                          <p:attrName>style.visibility</p:attrName>
                                        </p:attrNameLst>
                                      </p:cBhvr>
                                      <p:to>
                                        <p:strVal val="visible"/>
                                      </p:to>
                                    </p:set>
                                    <p:animEffect transition="in" filter="wipe(up)">
                                      <p:cBhvr>
                                        <p:cTn id="33" dur="500"/>
                                        <p:tgtEl>
                                          <p:spTgt spid="24594"/>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24597"/>
                                        </p:tgtEl>
                                        <p:attrNameLst>
                                          <p:attrName>style.visibility</p:attrName>
                                        </p:attrNameLst>
                                      </p:cBhvr>
                                      <p:to>
                                        <p:strVal val="visible"/>
                                      </p:to>
                                    </p:set>
                                    <p:animEffect transition="in" filter="fade">
                                      <p:cBhvr>
                                        <p:cTn id="36" dur="500"/>
                                        <p:tgtEl>
                                          <p:spTgt spid="24597"/>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4598"/>
                                        </p:tgtEl>
                                        <p:attrNameLst>
                                          <p:attrName>style.visibility</p:attrName>
                                        </p:attrNameLst>
                                      </p:cBhvr>
                                      <p:to>
                                        <p:strVal val="visible"/>
                                      </p:to>
                                    </p:set>
                                    <p:animEffect transition="in" filter="fade">
                                      <p:cBhvr>
                                        <p:cTn id="39" dur="500"/>
                                        <p:tgtEl>
                                          <p:spTgt spid="24598"/>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24599"/>
                                        </p:tgtEl>
                                        <p:attrNameLst>
                                          <p:attrName>style.visibility</p:attrName>
                                        </p:attrNameLst>
                                      </p:cBhvr>
                                      <p:to>
                                        <p:strVal val="visible"/>
                                      </p:to>
                                    </p:set>
                                    <p:animEffect transition="in" filter="fade">
                                      <p:cBhvr>
                                        <p:cTn id="42" dur="500"/>
                                        <p:tgtEl>
                                          <p:spTgt spid="24599"/>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591"/>
                                        </p:tgtEl>
                                        <p:attrNameLst>
                                          <p:attrName>style.visibility</p:attrName>
                                        </p:attrNameLst>
                                      </p:cBhvr>
                                      <p:to>
                                        <p:strVal val="visible"/>
                                      </p:to>
                                    </p:set>
                                    <p:animEffect transition="in" filter="fade">
                                      <p:cBhvr>
                                        <p:cTn id="45" dur="500"/>
                                        <p:tgtEl>
                                          <p:spTgt spid="24591"/>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24590"/>
                                        </p:tgtEl>
                                        <p:attrNameLst>
                                          <p:attrName>style.visibility</p:attrName>
                                        </p:attrNameLst>
                                      </p:cBhvr>
                                      <p:to>
                                        <p:strVal val="visible"/>
                                      </p:to>
                                    </p:set>
                                    <p:animEffect transition="in" filter="fade">
                                      <p:cBhvr>
                                        <p:cTn id="48" dur="500"/>
                                        <p:tgtEl>
                                          <p:spTgt spid="24590"/>
                                        </p:tgtEl>
                                      </p:cBhvr>
                                    </p:animEffect>
                                  </p:childTnLst>
                                </p:cTn>
                              </p:par>
                              <p:par>
                                <p:cTn id="49" presetID="22" presetClass="entr" presetSubtype="8" fill="hold" grpId="0" nodeType="withEffect">
                                  <p:stCondLst>
                                    <p:cond delay="1200"/>
                                  </p:stCondLst>
                                  <p:childTnLst>
                                    <p:set>
                                      <p:cBhvr>
                                        <p:cTn id="50" dur="1" fill="hold">
                                          <p:stCondLst>
                                            <p:cond delay="0"/>
                                          </p:stCondLst>
                                        </p:cTn>
                                        <p:tgtEl>
                                          <p:spTgt spid="24595"/>
                                        </p:tgtEl>
                                        <p:attrNameLst>
                                          <p:attrName>style.visibility</p:attrName>
                                        </p:attrNameLst>
                                      </p:cBhvr>
                                      <p:to>
                                        <p:strVal val="visible"/>
                                      </p:to>
                                    </p:set>
                                    <p:animEffect transition="in" filter="wipe(left)">
                                      <p:cBhvr>
                                        <p:cTn id="51" dur="500"/>
                                        <p:tgtEl>
                                          <p:spTgt spid="24595"/>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24600"/>
                                        </p:tgtEl>
                                        <p:attrNameLst>
                                          <p:attrName>style.visibility</p:attrName>
                                        </p:attrNameLst>
                                      </p:cBhvr>
                                      <p:to>
                                        <p:strVal val="visible"/>
                                      </p:to>
                                    </p:set>
                                    <p:animEffect transition="in" filter="fade">
                                      <p:cBhvr>
                                        <p:cTn id="54" dur="500"/>
                                        <p:tgtEl>
                                          <p:spTgt spid="24600"/>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24601"/>
                                        </p:tgtEl>
                                        <p:attrNameLst>
                                          <p:attrName>style.visibility</p:attrName>
                                        </p:attrNameLst>
                                      </p:cBhvr>
                                      <p:to>
                                        <p:strVal val="visible"/>
                                      </p:to>
                                    </p:set>
                                    <p:animEffect transition="in" filter="fade">
                                      <p:cBhvr>
                                        <p:cTn id="57" dur="500"/>
                                        <p:tgtEl>
                                          <p:spTgt spid="24601"/>
                                        </p:tgtEl>
                                      </p:cBhvr>
                                    </p:animEffect>
                                  </p:childTnLst>
                                </p:cTn>
                              </p:par>
                              <p:par>
                                <p:cTn id="58" presetID="10" presetClass="entr" presetSubtype="0" fill="hold" grpId="0" nodeType="withEffect">
                                  <p:stCondLst>
                                    <p:cond delay="1800"/>
                                  </p:stCondLst>
                                  <p:childTnLst>
                                    <p:set>
                                      <p:cBhvr>
                                        <p:cTn id="59" dur="1" fill="hold">
                                          <p:stCondLst>
                                            <p:cond delay="0"/>
                                          </p:stCondLst>
                                        </p:cTn>
                                        <p:tgtEl>
                                          <p:spTgt spid="24602"/>
                                        </p:tgtEl>
                                        <p:attrNameLst>
                                          <p:attrName>style.visibility</p:attrName>
                                        </p:attrNameLst>
                                      </p:cBhvr>
                                      <p:to>
                                        <p:strVal val="visible"/>
                                      </p:to>
                                    </p:set>
                                    <p:animEffect transition="in" filter="fade">
                                      <p:cBhvr>
                                        <p:cTn id="60" dur="500"/>
                                        <p:tgtEl>
                                          <p:spTgt spid="24602"/>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24593"/>
                                        </p:tgtEl>
                                        <p:attrNameLst>
                                          <p:attrName>style.visibility</p:attrName>
                                        </p:attrNameLst>
                                      </p:cBhvr>
                                      <p:to>
                                        <p:strVal val="visible"/>
                                      </p:to>
                                    </p:set>
                                    <p:animEffect transition="in" filter="fade">
                                      <p:cBhvr>
                                        <p:cTn id="63" dur="500"/>
                                        <p:tgtEl>
                                          <p:spTgt spid="24593"/>
                                        </p:tgtEl>
                                      </p:cBhvr>
                                    </p:animEffect>
                                  </p:childTnLst>
                                </p:cTn>
                              </p:par>
                              <p:par>
                                <p:cTn id="64" presetID="10" presetClass="entr" presetSubtype="0" fill="hold" grpId="0" nodeType="withEffect">
                                  <p:stCondLst>
                                    <p:cond delay="2000"/>
                                  </p:stCondLst>
                                  <p:childTnLst>
                                    <p:set>
                                      <p:cBhvr>
                                        <p:cTn id="65" dur="1" fill="hold">
                                          <p:stCondLst>
                                            <p:cond delay="0"/>
                                          </p:stCondLst>
                                        </p:cTn>
                                        <p:tgtEl>
                                          <p:spTgt spid="24592"/>
                                        </p:tgtEl>
                                        <p:attrNameLst>
                                          <p:attrName>style.visibility</p:attrName>
                                        </p:attrNameLst>
                                      </p:cBhvr>
                                      <p:to>
                                        <p:strVal val="visible"/>
                                      </p:to>
                                    </p:set>
                                    <p:animEffect transition="in" filter="fade">
                                      <p:cBhvr>
                                        <p:cTn id="66" dur="500"/>
                                        <p:tgtEl>
                                          <p:spTgt spid="2459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6" presetClass="path" presetSubtype="0" accel="50000" decel="50000" fill="hold" grpId="3" nodeType="clickEffect">
                                  <p:stCondLst>
                                    <p:cond delay="0"/>
                                  </p:stCondLst>
                                  <p:childTnLst>
                                    <p:animMotion origin="layout" path="M 0.32968 0.16111 L 0.38975 0.08935 " pathEditMode="relative" rAng="0" ptsTypes="AA">
                                      <p:cBhvr>
                                        <p:cTn id="70" dur="1000" fill="hold"/>
                                        <p:tgtEl>
                                          <p:spTgt spid="24584"/>
                                        </p:tgtEl>
                                        <p:attrNameLst>
                                          <p:attrName>ppt_x,ppt_y</p:attrName>
                                        </p:attrNameLst>
                                      </p:cBhvr>
                                      <p:rCtr x="3000" y="-3200"/>
                                    </p:animMotion>
                                  </p:childTnLst>
                                </p:cTn>
                              </p:par>
                              <p:par>
                                <p:cTn id="71" presetID="22" presetClass="entr" presetSubtype="8" fill="hold" grpId="0" nodeType="withEffect">
                                  <p:stCondLst>
                                    <p:cond delay="200"/>
                                  </p:stCondLst>
                                  <p:childTnLst>
                                    <p:set>
                                      <p:cBhvr>
                                        <p:cTn id="72" dur="1" fill="hold">
                                          <p:stCondLst>
                                            <p:cond delay="0"/>
                                          </p:stCondLst>
                                        </p:cTn>
                                        <p:tgtEl>
                                          <p:spTgt spid="24596"/>
                                        </p:tgtEl>
                                        <p:attrNameLst>
                                          <p:attrName>style.visibility</p:attrName>
                                        </p:attrNameLst>
                                      </p:cBhvr>
                                      <p:to>
                                        <p:strVal val="visible"/>
                                      </p:to>
                                    </p:set>
                                    <p:animEffect transition="in" filter="wipe(left)">
                                      <p:cBhvr>
                                        <p:cTn id="73" dur="500"/>
                                        <p:tgtEl>
                                          <p:spTgt spid="24596"/>
                                        </p:tgtEl>
                                      </p:cBhvr>
                                    </p:animEffect>
                                  </p:childTnLst>
                                </p:cTn>
                              </p:par>
                              <p:par>
                                <p:cTn id="74" presetID="10" presetClass="entr" presetSubtype="0" fill="hold" grpId="0" nodeType="withEffect">
                                  <p:stCondLst>
                                    <p:cond delay="400"/>
                                  </p:stCondLst>
                                  <p:childTnLst>
                                    <p:set>
                                      <p:cBhvr>
                                        <p:cTn id="75" dur="1" fill="hold">
                                          <p:stCondLst>
                                            <p:cond delay="0"/>
                                          </p:stCondLst>
                                        </p:cTn>
                                        <p:tgtEl>
                                          <p:spTgt spid="24603"/>
                                        </p:tgtEl>
                                        <p:attrNameLst>
                                          <p:attrName>style.visibility</p:attrName>
                                        </p:attrNameLst>
                                      </p:cBhvr>
                                      <p:to>
                                        <p:strVal val="visible"/>
                                      </p:to>
                                    </p:set>
                                    <p:animEffect transition="in" filter="fade">
                                      <p:cBhvr>
                                        <p:cTn id="76" dur="500"/>
                                        <p:tgtEl>
                                          <p:spTgt spid="24603"/>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24604"/>
                                        </p:tgtEl>
                                        <p:attrNameLst>
                                          <p:attrName>style.visibility</p:attrName>
                                        </p:attrNameLst>
                                      </p:cBhvr>
                                      <p:to>
                                        <p:strVal val="visible"/>
                                      </p:to>
                                    </p:set>
                                    <p:animEffect transition="in" filter="fade">
                                      <p:cBhvr>
                                        <p:cTn id="79" dur="500"/>
                                        <p:tgtEl>
                                          <p:spTgt spid="24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P spid="24584" grpId="1" animBg="1"/>
      <p:bldP spid="24584" grpId="2" animBg="1"/>
      <p:bldP spid="24584" grpId="3" animBg="1"/>
      <p:bldP spid="24585" grpId="0" animBg="1"/>
      <p:bldP spid="24586" grpId="0" animBg="1"/>
      <p:bldP spid="24587" grpId="0" animBg="1"/>
      <p:bldP spid="24588" grpId="0" animBg="1"/>
      <p:bldP spid="24589" grpId="0" animBg="1"/>
      <p:bldP spid="24590" grpId="0" animBg="1"/>
      <p:bldP spid="24591" grpId="0" animBg="1"/>
      <p:bldP spid="24592" grpId="0" animBg="1"/>
      <p:bldP spid="24593" grpId="0" animBg="1"/>
      <p:bldP spid="24594" grpId="0" animBg="1"/>
      <p:bldP spid="24595" grpId="0" animBg="1"/>
      <p:bldP spid="24596" grpId="0" animBg="1"/>
      <p:bldP spid="24597" grpId="0" animBg="1"/>
      <p:bldP spid="24598" grpId="0" animBg="1"/>
      <p:bldP spid="24599" grpId="0" animBg="1"/>
      <p:bldP spid="24600" grpId="0" animBg="1"/>
      <p:bldP spid="24601" grpId="0" animBg="1"/>
      <p:bldP spid="24602" grpId="0" animBg="1"/>
      <p:bldP spid="24603" grpId="0" animBg="1"/>
      <p:bldP spid="246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a:t>初始化参数：</a:t>
            </a:r>
            <a:endParaRPr lang="en-US" altLang="zh-CN" sz="2400" dirty="0"/>
          </a:p>
          <a:p>
            <a:pPr lvl="1">
              <a:lnSpc>
                <a:spcPct val="150000"/>
              </a:lnSpc>
            </a:pPr>
            <a:r>
              <a:rPr lang="zh-CN" altLang="en-US" sz="2000" dirty="0"/>
              <a:t>粒子群大小</a:t>
            </a:r>
            <a:r>
              <a:rPr lang="en-US" altLang="zh-CN" sz="2000" dirty="0"/>
              <a:t>(swarm size)</a:t>
            </a:r>
          </a:p>
          <a:p>
            <a:pPr lvl="1">
              <a:lnSpc>
                <a:spcPct val="150000"/>
              </a:lnSpc>
            </a:pPr>
            <a:r>
              <a:rPr lang="zh-CN" altLang="en-US" sz="2000" dirty="0"/>
              <a:t>初始位置</a:t>
            </a:r>
            <a:r>
              <a:rPr lang="en-US" altLang="zh-CN" sz="2000" dirty="0"/>
              <a:t>(position of particle)</a:t>
            </a:r>
          </a:p>
          <a:p>
            <a:pPr lvl="1">
              <a:lnSpc>
                <a:spcPct val="150000"/>
              </a:lnSpc>
            </a:pPr>
            <a:r>
              <a:rPr lang="zh-CN" altLang="en-US" sz="2000" dirty="0"/>
              <a:t>初始速度（方向</a:t>
            </a:r>
            <a:r>
              <a:rPr lang="en-US" altLang="zh-CN" sz="2000" dirty="0"/>
              <a:t>velocity of particle</a:t>
            </a:r>
            <a:r>
              <a:rPr lang="zh-CN" altLang="en-US" sz="2000" dirty="0"/>
              <a:t>）</a:t>
            </a:r>
            <a:endParaRPr lang="en-US" altLang="zh-CN" sz="2000" dirty="0"/>
          </a:p>
          <a:p>
            <a:pPr lvl="1">
              <a:lnSpc>
                <a:spcPct val="150000"/>
              </a:lnSpc>
            </a:pPr>
            <a:r>
              <a:rPr lang="zh-CN" altLang="en-US" sz="2000" dirty="0"/>
              <a:t>最大迭代次数</a:t>
            </a:r>
            <a:r>
              <a:rPr lang="en-US" altLang="zh-CN" sz="2000" dirty="0"/>
              <a:t>(maximum number of  iterations)</a:t>
            </a:r>
          </a:p>
          <a:p>
            <a:pPr>
              <a:lnSpc>
                <a:spcPct val="150000"/>
              </a:lnSpc>
            </a:pPr>
            <a:r>
              <a:rPr lang="zh-CN" altLang="en-US" sz="2400" dirty="0"/>
              <a:t>控制参数：</a:t>
            </a:r>
            <a:endParaRPr lang="en-US" altLang="zh-CN" sz="2400" dirty="0"/>
          </a:p>
          <a:p>
            <a:pPr lvl="1">
              <a:lnSpc>
                <a:spcPct val="150000"/>
              </a:lnSpc>
            </a:pPr>
            <a:r>
              <a:rPr lang="zh-CN" altLang="en-US" sz="2000" dirty="0"/>
              <a:t>粒子群大小</a:t>
            </a:r>
            <a:endParaRPr lang="en-US" altLang="zh-CN" sz="2000" dirty="0"/>
          </a:p>
          <a:p>
            <a:pPr lvl="1">
              <a:lnSpc>
                <a:spcPct val="150000"/>
              </a:lnSpc>
            </a:pPr>
            <a:r>
              <a:rPr lang="zh-CN" altLang="en-US" sz="2000" dirty="0"/>
              <a:t>惯性因子</a:t>
            </a:r>
            <a:r>
              <a:rPr lang="en-US" altLang="zh-CN" sz="2000" dirty="0"/>
              <a:t>ω</a:t>
            </a:r>
          </a:p>
          <a:p>
            <a:pPr lvl="1">
              <a:lnSpc>
                <a:spcPct val="150000"/>
              </a:lnSpc>
            </a:pPr>
            <a:r>
              <a:rPr lang="zh-CN" altLang="en-US" sz="2000" dirty="0"/>
              <a:t>学习因子（加速度系数）</a:t>
            </a:r>
            <a:r>
              <a:rPr lang="en-US" altLang="zh-CN" sz="2000" dirty="0"/>
              <a:t>c1,c2</a:t>
            </a:r>
          </a:p>
          <a:p>
            <a:pPr lvl="1">
              <a:lnSpc>
                <a:spcPct val="150000"/>
              </a:lnSpc>
            </a:pPr>
            <a:r>
              <a:rPr lang="zh-CN" altLang="en-US" sz="2000" dirty="0"/>
              <a:t>已迭代次数</a:t>
            </a:r>
          </a:p>
        </p:txBody>
      </p:sp>
      <p:sp>
        <p:nvSpPr>
          <p:cNvPr id="3" name="标题 2"/>
          <p:cNvSpPr>
            <a:spLocks noGrp="1"/>
          </p:cNvSpPr>
          <p:nvPr>
            <p:ph type="title"/>
          </p:nvPr>
        </p:nvSpPr>
        <p:spPr/>
        <p:txBody>
          <a:bodyPr/>
          <a:lstStyle/>
          <a:p>
            <a:r>
              <a:rPr lang="zh-CN" altLang="en-US" dirty="0"/>
              <a:t>粒子群算法</a:t>
            </a:r>
          </a:p>
        </p:txBody>
      </p:sp>
      <p:graphicFrame>
        <p:nvGraphicFramePr>
          <p:cNvPr id="4" name="Object 8"/>
          <p:cNvGraphicFramePr>
            <a:graphicFrameLocks noChangeAspect="1"/>
          </p:cNvGraphicFramePr>
          <p:nvPr>
            <p:extLst>
              <p:ext uri="{D42A27DB-BD31-4B8C-83A1-F6EECF244321}">
                <p14:modId xmlns:p14="http://schemas.microsoft.com/office/powerpoint/2010/main" val="2676160445"/>
              </p:ext>
            </p:extLst>
          </p:nvPr>
        </p:nvGraphicFramePr>
        <p:xfrm>
          <a:off x="5666232" y="2316480"/>
          <a:ext cx="1828800" cy="469900"/>
        </p:xfrm>
        <a:graphic>
          <a:graphicData uri="http://schemas.openxmlformats.org/presentationml/2006/ole">
            <mc:AlternateContent xmlns:mc="http://schemas.openxmlformats.org/markup-compatibility/2006">
              <mc:Choice xmlns:v="urn:schemas-microsoft-com:vml" Requires="v">
                <p:oleObj spid="_x0000_s78978" r:id="rId3" imgW="940934" imgH="241827" progId="Equation.DSMT4">
                  <p:embed/>
                </p:oleObj>
              </mc:Choice>
              <mc:Fallback>
                <p:oleObj r:id="rId3" imgW="940934" imgH="24182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232" y="2316480"/>
                        <a:ext cx="18288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435838631"/>
              </p:ext>
            </p:extLst>
          </p:nvPr>
        </p:nvGraphicFramePr>
        <p:xfrm>
          <a:off x="5742432" y="1762193"/>
          <a:ext cx="1752600" cy="455613"/>
        </p:xfrm>
        <a:graphic>
          <a:graphicData uri="http://schemas.openxmlformats.org/presentationml/2006/ole">
            <mc:AlternateContent xmlns:mc="http://schemas.openxmlformats.org/markup-compatibility/2006">
              <mc:Choice xmlns:v="urn:schemas-microsoft-com:vml" Requires="v">
                <p:oleObj spid="_x0000_s78979" r:id="rId5" imgW="928222" imgH="241827" progId="Equation.DSMT4">
                  <p:embed/>
                </p:oleObj>
              </mc:Choice>
              <mc:Fallback>
                <p:oleObj r:id="rId5" imgW="928222" imgH="24182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2432" y="1762193"/>
                        <a:ext cx="17526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8904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50000"/>
              </a:lnSpc>
            </a:pPr>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构成要素（控制参数）</a:t>
            </a:r>
            <a:r>
              <a:rPr lang="en-US" altLang="zh-CN" sz="2400" dirty="0">
                <a:ea typeface="楷体_GB2312" pitchFamily="1" charset="-122"/>
              </a:rPr>
              <a:t>:</a:t>
            </a:r>
            <a:endParaRPr lang="zh-CN" altLang="en-US" sz="2400" dirty="0"/>
          </a:p>
        </p:txBody>
      </p:sp>
      <p:sp>
        <p:nvSpPr>
          <p:cNvPr id="28674" name="Rectangle 2"/>
          <p:cNvSpPr>
            <a:spLocks noChangeArrowheads="1"/>
          </p:cNvSpPr>
          <p:nvPr/>
        </p:nvSpPr>
        <p:spPr bwMode="auto">
          <a:xfrm>
            <a:off x="1260020" y="1373485"/>
            <a:ext cx="27767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b="1" dirty="0">
                <a:latin typeface="Adobe 楷体 Std R" charset="-122"/>
                <a:ea typeface="Adobe 楷体 Std R" charset="-122"/>
              </a:rPr>
              <a:t>群体大小 </a:t>
            </a:r>
            <a:r>
              <a:rPr lang="zh-CN" altLang="en-US" sz="2400" b="1" i="1" dirty="0">
                <a:latin typeface="Adobe 楷体 Std R" charset="-122"/>
                <a:ea typeface="Adobe 楷体 Std R" charset="-122"/>
              </a:rPr>
              <a:t>m</a:t>
            </a:r>
            <a:r>
              <a:rPr lang="zh-CN" altLang="en-US" sz="2400" dirty="0">
                <a:latin typeface="Adobe 楷体 Std R" charset="-122"/>
                <a:ea typeface="Adobe 楷体 Std R" charset="-122"/>
              </a:rPr>
              <a:t> </a:t>
            </a:r>
            <a:r>
              <a:rPr lang="zh-CN" altLang="en-US" sz="2400" b="1" dirty="0">
                <a:latin typeface="Adobe 楷体 Std R" charset="-122"/>
                <a:ea typeface="Adobe 楷体 Std R" charset="-122"/>
              </a:rPr>
              <a:t>   </a:t>
            </a:r>
            <a:r>
              <a:rPr lang="zh-CN" altLang="en-US" sz="2400" b="1" dirty="0">
                <a:latin typeface="Times New Roman" panose="02020603050405020304" pitchFamily="18" charset="0"/>
                <a:ea typeface="楷体_GB2312" pitchFamily="1" charset="-122"/>
              </a:rPr>
              <a:t> </a:t>
            </a:r>
          </a:p>
        </p:txBody>
      </p:sp>
      <p:sp>
        <p:nvSpPr>
          <p:cNvPr id="28675" name="Rectangle 3"/>
          <p:cNvSpPr>
            <a:spLocks noChangeArrowheads="1"/>
          </p:cNvSpPr>
          <p:nvPr/>
        </p:nvSpPr>
        <p:spPr bwMode="auto">
          <a:xfrm>
            <a:off x="1916610" y="2090068"/>
            <a:ext cx="283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 </a:t>
            </a:r>
            <a:r>
              <a:rPr lang="zh-CN" altLang="zh-CN" sz="2000" dirty="0">
                <a:latin typeface="Times New Roman" panose="02020603050405020304" pitchFamily="18" charset="0"/>
                <a:ea typeface="楷体_GB2312" pitchFamily="1" charset="-122"/>
              </a:rPr>
              <a:t>是一个</a:t>
            </a:r>
            <a:r>
              <a:rPr lang="zh-CN" altLang="zh-CN" sz="2000" dirty="0">
                <a:solidFill>
                  <a:srgbClr val="002060"/>
                </a:solidFill>
                <a:latin typeface="Times New Roman" panose="02020603050405020304" pitchFamily="18" charset="0"/>
                <a:ea typeface="楷体_GB2312" pitchFamily="1" charset="-122"/>
              </a:rPr>
              <a:t>整型</a:t>
            </a:r>
            <a:r>
              <a:rPr lang="zh-CN" altLang="zh-CN" sz="2000" dirty="0">
                <a:latin typeface="Times New Roman" panose="02020603050405020304" pitchFamily="18" charset="0"/>
                <a:ea typeface="楷体_GB2312" pitchFamily="1" charset="-122"/>
              </a:rPr>
              <a:t>参数．   </a:t>
            </a:r>
            <a:r>
              <a:rPr lang="zh-CN" altLang="zh-CN" sz="2000" dirty="0">
                <a:solidFill>
                  <a:schemeClr val="bg1"/>
                </a:solidFill>
                <a:latin typeface="Times New Roman" panose="02020603050405020304" pitchFamily="18" charset="0"/>
                <a:ea typeface="楷体_GB2312" pitchFamily="1" charset="-122"/>
              </a:rPr>
              <a:t>  </a:t>
            </a:r>
          </a:p>
        </p:txBody>
      </p:sp>
      <p:sp>
        <p:nvSpPr>
          <p:cNvPr id="28677" name="Rectangle 5"/>
          <p:cNvSpPr>
            <a:spLocks noChangeArrowheads="1"/>
          </p:cNvSpPr>
          <p:nvPr/>
        </p:nvSpPr>
        <p:spPr bwMode="auto">
          <a:xfrm>
            <a:off x="1963738" y="3913952"/>
            <a:ext cx="1369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 </a:t>
            </a:r>
            <a:r>
              <a:rPr lang="zh-CN" altLang="zh-CN" sz="2000" dirty="0">
                <a:latin typeface="Times New Roman" panose="02020603050405020304" pitchFamily="18" charset="0"/>
                <a:ea typeface="楷体_GB2312" pitchFamily="1" charset="-122"/>
              </a:rPr>
              <a:t>很大:   </a:t>
            </a:r>
            <a:r>
              <a:rPr lang="zh-CN" altLang="zh-CN" sz="2000" dirty="0">
                <a:solidFill>
                  <a:schemeClr val="bg1"/>
                </a:solidFill>
                <a:latin typeface="Times New Roman" panose="02020603050405020304" pitchFamily="18" charset="0"/>
                <a:ea typeface="楷体_GB2312" pitchFamily="1" charset="-122"/>
              </a:rPr>
              <a:t>  </a:t>
            </a:r>
          </a:p>
        </p:txBody>
      </p:sp>
      <p:sp>
        <p:nvSpPr>
          <p:cNvPr id="28678" name="Rectangle 6"/>
          <p:cNvSpPr>
            <a:spLocks noChangeArrowheads="1"/>
          </p:cNvSpPr>
          <p:nvPr/>
        </p:nvSpPr>
        <p:spPr bwMode="auto">
          <a:xfrm>
            <a:off x="2360614" y="5109339"/>
            <a:ext cx="6853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当群体数目增长至一定水平时，再增长将</a:t>
            </a:r>
            <a:r>
              <a:rPr lang="zh-CN" altLang="zh-CN" sz="2000" dirty="0">
                <a:ea typeface="楷体_GB2312" pitchFamily="1" charset="-122"/>
              </a:rPr>
              <a:t>不再有显著的作用</a:t>
            </a:r>
          </a:p>
        </p:txBody>
      </p:sp>
      <p:sp>
        <p:nvSpPr>
          <p:cNvPr id="28679" name="Rectangle 7"/>
          <p:cNvSpPr>
            <a:spLocks noChangeArrowheads="1"/>
          </p:cNvSpPr>
          <p:nvPr/>
        </p:nvSpPr>
        <p:spPr bwMode="auto">
          <a:xfrm>
            <a:off x="6005513" y="4452938"/>
            <a:ext cx="2684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a:solidFill>
                  <a:schemeClr val="bg1"/>
                </a:solidFill>
                <a:ea typeface="楷体_GB2312" pitchFamily="1" charset="-122"/>
              </a:rPr>
              <a:t>但收敛速度慢．</a:t>
            </a:r>
          </a:p>
        </p:txBody>
      </p:sp>
      <p:grpSp>
        <p:nvGrpSpPr>
          <p:cNvPr id="2" name="组合 1"/>
          <p:cNvGrpSpPr/>
          <p:nvPr/>
        </p:nvGrpSpPr>
        <p:grpSpPr>
          <a:xfrm>
            <a:off x="1909763" y="2723327"/>
            <a:ext cx="4555550" cy="835909"/>
            <a:chOff x="1909763" y="2723327"/>
            <a:chExt cx="4555550" cy="835909"/>
          </a:xfrm>
        </p:grpSpPr>
        <p:sp>
          <p:nvSpPr>
            <p:cNvPr id="28676" name="Rectangle 4"/>
            <p:cNvSpPr>
              <a:spLocks noChangeArrowheads="1"/>
            </p:cNvSpPr>
            <p:nvPr/>
          </p:nvSpPr>
          <p:spPr bwMode="auto">
            <a:xfrm>
              <a:off x="1909763" y="2723327"/>
              <a:ext cx="12410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a:t>
              </a:r>
              <a:r>
                <a:rPr lang="zh-CN" altLang="zh-CN" sz="2000" dirty="0">
                  <a:latin typeface="Times New Roman" panose="02020603050405020304" pitchFamily="18" charset="0"/>
                  <a:ea typeface="楷体_GB2312" pitchFamily="1" charset="-122"/>
                </a:rPr>
                <a:t> 很小:  </a:t>
              </a:r>
              <a:r>
                <a:rPr lang="zh-CN" altLang="zh-CN" sz="2000" dirty="0">
                  <a:solidFill>
                    <a:schemeClr val="bg1"/>
                  </a:solidFill>
                  <a:latin typeface="Times New Roman" panose="02020603050405020304" pitchFamily="18" charset="0"/>
                  <a:ea typeface="楷体_GB2312" pitchFamily="1" charset="-122"/>
                </a:rPr>
                <a:t> </a:t>
              </a:r>
            </a:p>
          </p:txBody>
        </p:sp>
        <p:sp>
          <p:nvSpPr>
            <p:cNvPr id="28681" name="Rectangle 9"/>
            <p:cNvSpPr>
              <a:spLocks noChangeArrowheads="1"/>
            </p:cNvSpPr>
            <p:nvPr/>
          </p:nvSpPr>
          <p:spPr bwMode="auto">
            <a:xfrm>
              <a:off x="2946401" y="3159126"/>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陷入局</a:t>
              </a:r>
              <a:r>
                <a:rPr lang="zh-CN" altLang="en-US" sz="2000" dirty="0">
                  <a:ea typeface="楷体_GB2312" pitchFamily="1" charset="-122"/>
                </a:rPr>
                <a:t>部最</a:t>
              </a:r>
              <a:r>
                <a:rPr lang="zh-CN" altLang="zh-CN" sz="2000" dirty="0">
                  <a:ea typeface="楷体_GB2312" pitchFamily="1" charset="-122"/>
                </a:rPr>
                <a:t>优的可能性很大．</a:t>
              </a:r>
            </a:p>
          </p:txBody>
        </p:sp>
      </p:grpSp>
      <p:sp>
        <p:nvSpPr>
          <p:cNvPr id="28682" name="Rectangle 10"/>
          <p:cNvSpPr>
            <a:spLocks noChangeArrowheads="1"/>
          </p:cNvSpPr>
          <p:nvPr/>
        </p:nvSpPr>
        <p:spPr bwMode="auto">
          <a:xfrm>
            <a:off x="2360613" y="4478338"/>
            <a:ext cx="2811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latin typeface="Times New Roman" panose="02020603050405020304" pitchFamily="18" charset="0"/>
                <a:ea typeface="楷体_GB2312" pitchFamily="1" charset="-122"/>
              </a:rPr>
              <a:t> PSO的优化能力很好，</a:t>
            </a:r>
          </a:p>
        </p:txBody>
      </p:sp>
      <p:sp>
        <p:nvSpPr>
          <p:cNvPr id="13"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4" name="矩形 3"/>
          <p:cNvSpPr/>
          <p:nvPr/>
        </p:nvSpPr>
        <p:spPr>
          <a:xfrm>
            <a:off x="1908923" y="5729986"/>
            <a:ext cx="6096000" cy="400110"/>
          </a:xfrm>
          <a:prstGeom prst="rect">
            <a:avLst/>
          </a:prstGeom>
        </p:spPr>
        <p:txBody>
          <a:bodyPr>
            <a:spAutoFit/>
          </a:bodyPr>
          <a:lstStyle/>
          <a:p>
            <a:r>
              <a:rPr lang="zh-CN" altLang="en-US" sz="2000" dirty="0">
                <a:solidFill>
                  <a:srgbClr val="191B1F"/>
                </a:solidFill>
                <a:latin typeface="-apple-system"/>
              </a:rPr>
              <a:t>一般初始种群取</a:t>
            </a:r>
            <a:r>
              <a:rPr lang="en-US" altLang="zh-CN" sz="2000" b="1" dirty="0">
                <a:solidFill>
                  <a:srgbClr val="191B1F"/>
                </a:solidFill>
                <a:latin typeface="-apple-system"/>
              </a:rPr>
              <a:t>50-1000</a:t>
            </a:r>
            <a:endParaRPr lang="zh-CN" altLang="en-US" sz="2000" dirty="0"/>
          </a:p>
        </p:txBody>
      </p:sp>
    </p:spTree>
    <p:extLst>
      <p:ext uri="{BB962C8B-B14F-4D97-AF65-F5344CB8AC3E}">
        <p14:creationId xmlns:p14="http://schemas.microsoft.com/office/powerpoint/2010/main" val="4213328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1"/>
      <p:bldP spid="28677" grpId="0"/>
      <p:bldP spid="28678" grpId="0"/>
      <p:bldP spid="2868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50000"/>
              </a:lnSpc>
            </a:pPr>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29698" name="AutoShape 2" descr="紫色网格"/>
          <p:cNvSpPr>
            <a:spLocks noChangeArrowheads="1"/>
          </p:cNvSpPr>
          <p:nvPr/>
        </p:nvSpPr>
        <p:spPr bwMode="auto">
          <a:xfrm>
            <a:off x="7159625" y="3682425"/>
            <a:ext cx="3600450" cy="2407479"/>
          </a:xfrm>
          <a:prstGeom prst="wedgeRoundRectCallout">
            <a:avLst>
              <a:gd name="adj1" fmla="val -88138"/>
              <a:gd name="adj2" fmla="val -43236"/>
              <a:gd name="adj3" fmla="val 16667"/>
            </a:avLst>
          </a:prstGeom>
          <a:blipFill dpi="0" rotWithShape="1">
            <a:blip r:embed="rId4"/>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800">
              <a:ea typeface="楷体_GB2312" pitchFamily="1" charset="-122"/>
            </a:endParaRPr>
          </a:p>
        </p:txBody>
      </p:sp>
      <p:grpSp>
        <p:nvGrpSpPr>
          <p:cNvPr id="29700" name="Group 4"/>
          <p:cNvGrpSpPr>
            <a:grpSpLocks/>
          </p:cNvGrpSpPr>
          <p:nvPr/>
        </p:nvGrpSpPr>
        <p:grpSpPr bwMode="auto">
          <a:xfrm>
            <a:off x="1301246" y="1403588"/>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59160" r:id="rId5" imgW="3657917" imgH="3353117" progId="Equation.DSMT4">
                    <p:embed/>
                  </p:oleObj>
                </mc:Choice>
                <mc:Fallback>
                  <p:oleObj r:id="rId5" imgW="3657917" imgH="335311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59161" r:id="rId7" imgW="178504" imgH="229414" progId="Equation.DSMT4">
                    <p:embed/>
                  </p:oleObj>
                </mc:Choice>
                <mc:Fallback>
                  <p:oleObj r:id="rId7" imgW="178504" imgH="229414"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59162" r:id="rId9" imgW="204136" imgH="229614" progId="Equation.DSMT4">
                    <p:embed/>
                  </p:oleObj>
                </mc:Choice>
                <mc:Fallback>
                  <p:oleObj r:id="rId9" imgW="204136" imgH="229614"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5" name="Rectangle 9"/>
          <p:cNvSpPr>
            <a:spLocks noChangeArrowheads="1"/>
          </p:cNvSpPr>
          <p:nvPr/>
        </p:nvSpPr>
        <p:spPr bwMode="auto">
          <a:xfrm>
            <a:off x="8207375" y="5307082"/>
            <a:ext cx="25527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000" b="1" dirty="0">
                <a:solidFill>
                  <a:srgbClr val="FFFF00"/>
                </a:solidFill>
                <a:ea typeface="楷体_GB2312" pitchFamily="1" charset="-122"/>
              </a:rPr>
              <a:t>失去对粒子本身</a:t>
            </a:r>
          </a:p>
          <a:p>
            <a:pPr eaLnBrk="0" hangingPunct="0"/>
            <a:r>
              <a:rPr lang="zh-CN" altLang="zh-CN" sz="2000" b="1" dirty="0">
                <a:solidFill>
                  <a:srgbClr val="FFFF00"/>
                </a:solidFill>
                <a:ea typeface="楷体_GB2312" pitchFamily="1" charset="-122"/>
              </a:rPr>
              <a:t>的速度的记忆</a:t>
            </a:r>
            <a:r>
              <a:rPr lang="zh-CN" altLang="zh-CN" sz="2000" dirty="0">
                <a:solidFill>
                  <a:schemeClr val="bg1"/>
                </a:solidFill>
                <a:ea typeface="楷体_GB2312" pitchFamily="1" charset="-122"/>
              </a:rPr>
              <a:t> </a:t>
            </a:r>
            <a:r>
              <a:rPr lang="zh-CN" altLang="zh-CN" sz="2000" b="1" dirty="0">
                <a:solidFill>
                  <a:schemeClr val="bg1"/>
                </a:solidFill>
                <a:latin typeface="楷体_GB2312" pitchFamily="1" charset="-122"/>
                <a:ea typeface="楷体_GB2312" pitchFamily="1" charset="-122"/>
              </a:rPr>
              <a:t>     </a:t>
            </a:r>
          </a:p>
        </p:txBody>
      </p:sp>
      <p:graphicFrame>
        <p:nvGraphicFramePr>
          <p:cNvPr id="29706" name="Object 10"/>
          <p:cNvGraphicFramePr>
            <a:graphicFrameLocks noChangeAspect="1"/>
          </p:cNvGraphicFramePr>
          <p:nvPr>
            <p:extLst>
              <p:ext uri="{D42A27DB-BD31-4B8C-83A1-F6EECF244321}">
                <p14:modId xmlns:p14="http://schemas.microsoft.com/office/powerpoint/2010/main" val="1897138582"/>
              </p:ext>
            </p:extLst>
          </p:nvPr>
        </p:nvGraphicFramePr>
        <p:xfrm>
          <a:off x="7484635" y="4866016"/>
          <a:ext cx="666750" cy="452437"/>
        </p:xfrm>
        <a:graphic>
          <a:graphicData uri="http://schemas.openxmlformats.org/presentationml/2006/ole">
            <mc:AlternateContent xmlns:mc="http://schemas.openxmlformats.org/markup-compatibility/2006">
              <mc:Choice xmlns:v="urn:schemas-microsoft-com:vml" Requires="v">
                <p:oleObj spid="_x0000_s59163" r:id="rId11" imgW="8534717" imgH="4267517" progId="Equation.DSMT4">
                  <p:embed/>
                </p:oleObj>
              </mc:Choice>
              <mc:Fallback>
                <p:oleObj r:id="rId11" imgW="8534717" imgH="4267517"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7484635" y="4866016"/>
                        <a:ext cx="6667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0" name="Rectangle 14"/>
          <p:cNvSpPr>
            <a:spLocks noChangeArrowheads="1"/>
          </p:cNvSpPr>
          <p:nvPr/>
        </p:nvSpPr>
        <p:spPr bwMode="auto">
          <a:xfrm>
            <a:off x="8189485" y="4925516"/>
            <a:ext cx="2640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latin typeface="楷体_GB2312" pitchFamily="1" charset="-122"/>
                <a:ea typeface="楷体_GB2312" pitchFamily="1" charset="-122"/>
              </a:rPr>
              <a:t>基本粒子群算法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pSp>
        <p:nvGrpSpPr>
          <p:cNvPr id="29712" name="Group 16"/>
          <p:cNvGrpSpPr>
            <a:grpSpLocks/>
          </p:cNvGrpSpPr>
          <p:nvPr/>
        </p:nvGrpSpPr>
        <p:grpSpPr bwMode="auto">
          <a:xfrm>
            <a:off x="7502525" y="4064108"/>
            <a:ext cx="2954340" cy="428625"/>
            <a:chOff x="0" y="55"/>
            <a:chExt cx="1861" cy="270"/>
          </a:xfrm>
        </p:grpSpPr>
        <p:sp>
          <p:nvSpPr>
            <p:cNvPr id="29713" name="Rectangle 17"/>
            <p:cNvSpPr>
              <a:spLocks noChangeArrowheads="1"/>
            </p:cNvSpPr>
            <p:nvPr/>
          </p:nvSpPr>
          <p:spPr bwMode="auto">
            <a:xfrm>
              <a:off x="0" y="55"/>
              <a:ext cx="18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惯性</a:t>
              </a:r>
              <a:r>
                <a:rPr lang="zh-CN" altLang="en-US" sz="2000" b="1" dirty="0">
                  <a:solidFill>
                    <a:srgbClr val="FFFF00"/>
                  </a:solidFill>
                  <a:ea typeface="楷体_GB2312" pitchFamily="1" charset="-122"/>
                </a:rPr>
                <a:t>权重（因子）</a:t>
              </a:r>
              <a:r>
                <a:rPr lang="zh-CN" altLang="zh-CN" sz="2000" dirty="0">
                  <a:solidFill>
                    <a:srgbClr val="FFFF00"/>
                  </a:solidFill>
                  <a:ea typeface="楷体_GB2312" pitchFamily="1" charset="-122"/>
                </a:rPr>
                <a:t> </a:t>
              </a:r>
              <a:r>
                <a:rPr lang="zh-CN" altLang="zh-CN" sz="2000" b="1" dirty="0">
                  <a:solidFill>
                    <a:srgbClr val="FFFF00"/>
                  </a:solidFill>
                  <a:latin typeface="楷体_GB2312" pitchFamily="1" charset="-122"/>
                  <a:ea typeface="楷体_GB2312" pitchFamily="1" charset="-122"/>
                </a:rPr>
                <a:t>   </a:t>
              </a:r>
              <a:r>
                <a:rPr lang="zh-CN" altLang="en-US" sz="2000" b="1" dirty="0">
                  <a:solidFill>
                    <a:srgbClr val="FFFF00"/>
                  </a:solidFill>
                  <a:latin typeface="楷体_GB2312" pitchFamily="1" charset="-122"/>
                  <a:ea typeface="楷体_GB2312" pitchFamily="1" charset="-122"/>
                </a:rPr>
                <a:t>，</a:t>
              </a:r>
              <a:endParaRPr lang="en-US" altLang="zh-CN" sz="2000" b="1" dirty="0">
                <a:solidFill>
                  <a:srgbClr val="FFFF00"/>
                </a:solidFill>
                <a:latin typeface="楷体_GB2312" pitchFamily="1" charset="-122"/>
                <a:ea typeface="楷体_GB2312" pitchFamily="1" charset="-122"/>
              </a:endParaRPr>
            </a:p>
          </p:txBody>
        </p:sp>
        <p:graphicFrame>
          <p:nvGraphicFramePr>
            <p:cNvPr id="29714" name="Object 18"/>
            <p:cNvGraphicFramePr>
              <a:graphicFrameLocks noChangeAspect="1"/>
            </p:cNvGraphicFramePr>
            <p:nvPr>
              <p:extLst>
                <p:ext uri="{D42A27DB-BD31-4B8C-83A1-F6EECF244321}">
                  <p14:modId xmlns:p14="http://schemas.microsoft.com/office/powerpoint/2010/main" val="4069961524"/>
                </p:ext>
              </p:extLst>
            </p:nvPr>
          </p:nvGraphicFramePr>
          <p:xfrm>
            <a:off x="1332" y="96"/>
            <a:ext cx="227" cy="229"/>
          </p:xfrm>
          <a:graphic>
            <a:graphicData uri="http://schemas.openxmlformats.org/presentationml/2006/ole">
              <mc:AlternateContent xmlns:mc="http://schemas.openxmlformats.org/markup-compatibility/2006">
                <mc:Choice xmlns:v="urn:schemas-microsoft-com:vml" Requires="v">
                  <p:oleObj spid="_x0000_s59164" r:id="rId13" imgW="6705917" imgH="3353117" progId="Equation.DSMT4">
                    <p:embed/>
                  </p:oleObj>
                </mc:Choice>
                <mc:Fallback>
                  <p:oleObj r:id="rId13" imgW="6705917" imgH="3353117"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332" y="96"/>
                          <a:ext cx="227" cy="229"/>
                        </a:xfrm>
                        <a:prstGeom prst="rect">
                          <a:avLst/>
                        </a:prstGeom>
                        <a:noFill/>
                        <a:ln>
                          <a:noFill/>
                        </a:ln>
                        <a:extLst/>
                      </p:spPr>
                    </p:pic>
                  </p:oleObj>
                </mc:Fallback>
              </mc:AlternateContent>
            </a:graphicData>
          </a:graphic>
        </p:graphicFrame>
      </p:gr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59165" r:id="rId15" imgW="6401117" imgH="5486717" progId="Equation.KSEE3">
                  <p:embed/>
                </p:oleObj>
              </mc:Choice>
              <mc:Fallback>
                <p:oleObj r:id="rId15" imgW="6401117" imgH="5486717" progId="Equation.KSEE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6" name="Object 20"/>
          <p:cNvGraphicFramePr>
            <a:graphicFrameLocks noChangeAspect="1"/>
          </p:cNvGraphicFramePr>
          <p:nvPr/>
        </p:nvGraphicFramePr>
        <p:xfrm>
          <a:off x="7389814" y="5429250"/>
          <a:ext cx="714375" cy="452438"/>
        </p:xfrm>
        <a:graphic>
          <a:graphicData uri="http://schemas.openxmlformats.org/presentationml/2006/ole">
            <mc:AlternateContent xmlns:mc="http://schemas.openxmlformats.org/markup-compatibility/2006">
              <mc:Choice xmlns:v="urn:schemas-microsoft-com:vml" Requires="v">
                <p:oleObj spid="_x0000_s59166" r:id="rId17" imgW="9144317" imgH="4267517" progId="Equation.DSMT4">
                  <p:embed/>
                </p:oleObj>
              </mc:Choice>
              <mc:Fallback>
                <p:oleObj r:id="rId17" imgW="9144317" imgH="4267517"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7389814" y="5429250"/>
                        <a:ext cx="714375"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59167" r:id="rId19" imgW="3085078" imgH="241512" progId="Equation.DSMT4">
                  <p:embed/>
                </p:oleObj>
              </mc:Choice>
              <mc:Fallback>
                <p:oleObj r:id="rId19" imgW="3085078" imgH="2415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59168" r:id="rId21" imgW="27432317" imgH="5791517" progId="Equation.KSEE3">
                  <p:embed/>
                </p:oleObj>
              </mc:Choice>
              <mc:Fallback>
                <p:oleObj r:id="rId21" imgW="27432317" imgH="5791517" progId="Equation.KSEE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59169" r:id="rId23" imgW="27432317" imgH="5791517" progId="Equation.KSEE3">
                  <p:embed/>
                </p:oleObj>
              </mc:Choice>
              <mc:Fallback>
                <p:oleObj r:id="rId23" imgW="27432317" imgH="5791517" progId="Equation.KSEE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3894138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left)">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9717"/>
                                        </p:tgtEl>
                                        <p:attrNameLst>
                                          <p:attrName>style.visibility</p:attrName>
                                        </p:attrNameLst>
                                      </p:cBhvr>
                                      <p:to>
                                        <p:strVal val="visible"/>
                                      </p:to>
                                    </p:set>
                                    <p:anim calcmode="lin" valueType="num">
                                      <p:cBhvr additive="base">
                                        <p:cTn id="12" dur="500" fill="hold"/>
                                        <p:tgtEl>
                                          <p:spTgt spid="29717"/>
                                        </p:tgtEl>
                                        <p:attrNameLst>
                                          <p:attrName>ppt_x</p:attrName>
                                        </p:attrNameLst>
                                      </p:cBhvr>
                                      <p:tavLst>
                                        <p:tav tm="0">
                                          <p:val>
                                            <p:strVal val="#ppt_x"/>
                                          </p:val>
                                        </p:tav>
                                        <p:tav tm="100000">
                                          <p:val>
                                            <p:strVal val="#ppt_x"/>
                                          </p:val>
                                        </p:tav>
                                      </p:tavLst>
                                    </p:anim>
                                    <p:anim calcmode="lin" valueType="num">
                                      <p:cBhvr additive="base">
                                        <p:cTn id="13" dur="500" fill="hold"/>
                                        <p:tgtEl>
                                          <p:spTgt spid="2971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711"/>
                                        </p:tgtEl>
                                        <p:attrNameLst>
                                          <p:attrName>style.visibility</p:attrName>
                                        </p:attrNameLst>
                                      </p:cBhvr>
                                      <p:to>
                                        <p:strVal val="visible"/>
                                      </p:to>
                                    </p:set>
                                    <p:animEffect transition="in" filter="wipe(left)">
                                      <p:cBhvr>
                                        <p:cTn id="18" dur="500"/>
                                        <p:tgtEl>
                                          <p:spTgt spid="297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708"/>
                                        </p:tgtEl>
                                        <p:attrNameLst>
                                          <p:attrName>style.visibility</p:attrName>
                                        </p:attrNameLst>
                                      </p:cBhvr>
                                      <p:to>
                                        <p:strVal val="visible"/>
                                      </p:to>
                                    </p:set>
                                    <p:animEffect transition="in" filter="wipe(left)">
                                      <p:cBhvr>
                                        <p:cTn id="23" dur="500"/>
                                        <p:tgtEl>
                                          <p:spTgt spid="297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29715"/>
                                        </p:tgtEl>
                                        <p:attrNameLst>
                                          <p:attrName>style.visibility</p:attrName>
                                        </p:attrNameLst>
                                      </p:cBhvr>
                                      <p:to>
                                        <p:strVal val="visible"/>
                                      </p:to>
                                    </p:set>
                                    <p:anim calcmode="lin" valueType="num">
                                      <p:cBhvr additive="base">
                                        <p:cTn id="28" dur="500" fill="hold"/>
                                        <p:tgtEl>
                                          <p:spTgt spid="29715"/>
                                        </p:tgtEl>
                                        <p:attrNameLst>
                                          <p:attrName>ppt_x</p:attrName>
                                        </p:attrNameLst>
                                      </p:cBhvr>
                                      <p:tavLst>
                                        <p:tav tm="0">
                                          <p:val>
                                            <p:strVal val="#ppt_x"/>
                                          </p:val>
                                        </p:tav>
                                        <p:tav tm="100000">
                                          <p:val>
                                            <p:strVal val="#ppt_x"/>
                                          </p:val>
                                        </p:tav>
                                      </p:tavLst>
                                    </p:anim>
                                    <p:anim calcmode="lin" valueType="num">
                                      <p:cBhvr additive="base">
                                        <p:cTn id="29" dur="500" fill="hold"/>
                                        <p:tgtEl>
                                          <p:spTgt spid="29715"/>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709"/>
                                        </p:tgtEl>
                                        <p:attrNameLst>
                                          <p:attrName>style.visibility</p:attrName>
                                        </p:attrNameLst>
                                      </p:cBhvr>
                                      <p:to>
                                        <p:strVal val="visible"/>
                                      </p:to>
                                    </p:set>
                                    <p:animEffect transition="in" filter="wipe(left)">
                                      <p:cBhvr>
                                        <p:cTn id="34" dur="500"/>
                                        <p:tgtEl>
                                          <p:spTgt spid="2970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9718"/>
                                        </p:tgtEl>
                                        <p:attrNameLst>
                                          <p:attrName>style.visibility</p:attrName>
                                        </p:attrNameLst>
                                      </p:cBhvr>
                                      <p:to>
                                        <p:strVal val="visible"/>
                                      </p:to>
                                    </p:set>
                                    <p:anim calcmode="lin" valueType="num">
                                      <p:cBhvr additive="base">
                                        <p:cTn id="39" dur="500" fill="hold"/>
                                        <p:tgtEl>
                                          <p:spTgt spid="29718"/>
                                        </p:tgtEl>
                                        <p:attrNameLst>
                                          <p:attrName>ppt_x</p:attrName>
                                        </p:attrNameLst>
                                      </p:cBhvr>
                                      <p:tavLst>
                                        <p:tav tm="0">
                                          <p:val>
                                            <p:strVal val="#ppt_x"/>
                                          </p:val>
                                        </p:tav>
                                        <p:tav tm="100000">
                                          <p:val>
                                            <p:strVal val="#ppt_x"/>
                                          </p:val>
                                        </p:tav>
                                      </p:tavLst>
                                    </p:anim>
                                    <p:anim calcmode="lin" valueType="num">
                                      <p:cBhvr additive="base">
                                        <p:cTn id="40" dur="500" fill="hold"/>
                                        <p:tgtEl>
                                          <p:spTgt spid="2971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707"/>
                                        </p:tgtEl>
                                        <p:attrNameLst>
                                          <p:attrName>style.visibility</p:attrName>
                                        </p:attrNameLst>
                                      </p:cBhvr>
                                      <p:to>
                                        <p:strVal val="visible"/>
                                      </p:to>
                                    </p:set>
                                    <p:animEffect transition="in" filter="wipe(left)">
                                      <p:cBhvr>
                                        <p:cTn id="45" dur="500"/>
                                        <p:tgtEl>
                                          <p:spTgt spid="2970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29719"/>
                                        </p:tgtEl>
                                        <p:attrNameLst>
                                          <p:attrName>style.visibility</p:attrName>
                                        </p:attrNameLst>
                                      </p:cBhvr>
                                      <p:to>
                                        <p:strVal val="visible"/>
                                      </p:to>
                                    </p:set>
                                    <p:anim calcmode="lin" valueType="num">
                                      <p:cBhvr additive="base">
                                        <p:cTn id="50" dur="500" fill="hold"/>
                                        <p:tgtEl>
                                          <p:spTgt spid="29719"/>
                                        </p:tgtEl>
                                        <p:attrNameLst>
                                          <p:attrName>ppt_x</p:attrName>
                                        </p:attrNameLst>
                                      </p:cBhvr>
                                      <p:tavLst>
                                        <p:tav tm="0">
                                          <p:val>
                                            <p:strVal val="#ppt_x"/>
                                          </p:val>
                                        </p:tav>
                                        <p:tav tm="100000">
                                          <p:val>
                                            <p:strVal val="#ppt_x"/>
                                          </p:val>
                                        </p:tav>
                                      </p:tavLst>
                                    </p:anim>
                                    <p:anim calcmode="lin" valueType="num">
                                      <p:cBhvr additive="base">
                                        <p:cTn id="51" dur="500" fill="hold"/>
                                        <p:tgtEl>
                                          <p:spTgt spid="29719"/>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9698"/>
                                        </p:tgtEl>
                                        <p:attrNameLst>
                                          <p:attrName>style.visibility</p:attrName>
                                        </p:attrNameLst>
                                      </p:cBhvr>
                                      <p:to>
                                        <p:strVal val="visible"/>
                                      </p:to>
                                    </p:set>
                                    <p:animEffect transition="in" filter="wipe(left)">
                                      <p:cBhvr>
                                        <p:cTn id="56" dur="500"/>
                                        <p:tgtEl>
                                          <p:spTgt spid="2969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9712"/>
                                        </p:tgtEl>
                                        <p:attrNameLst>
                                          <p:attrName>style.visibility</p:attrName>
                                        </p:attrNameLst>
                                      </p:cBhvr>
                                      <p:to>
                                        <p:strVal val="visible"/>
                                      </p:to>
                                    </p:set>
                                    <p:animEffect transition="in" filter="wipe(left)">
                                      <p:cBhvr>
                                        <p:cTn id="61" dur="500"/>
                                        <p:tgtEl>
                                          <p:spTgt spid="2971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9706"/>
                                        </p:tgtEl>
                                        <p:attrNameLst>
                                          <p:attrName>style.visibility</p:attrName>
                                        </p:attrNameLst>
                                      </p:cBhvr>
                                      <p:to>
                                        <p:strVal val="visible"/>
                                      </p:to>
                                    </p:set>
                                    <p:animEffect transition="in" filter="wipe(left)">
                                      <p:cBhvr>
                                        <p:cTn id="66" dur="500"/>
                                        <p:tgtEl>
                                          <p:spTgt spid="2970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710"/>
                                        </p:tgtEl>
                                        <p:attrNameLst>
                                          <p:attrName>style.visibility</p:attrName>
                                        </p:attrNameLst>
                                      </p:cBhvr>
                                      <p:to>
                                        <p:strVal val="visible"/>
                                      </p:to>
                                    </p:set>
                                    <p:animEffect transition="in" filter="wipe(left)">
                                      <p:cBhvr>
                                        <p:cTn id="71" dur="500"/>
                                        <p:tgtEl>
                                          <p:spTgt spid="297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9716"/>
                                        </p:tgtEl>
                                        <p:attrNameLst>
                                          <p:attrName>style.visibility</p:attrName>
                                        </p:attrNameLst>
                                      </p:cBhvr>
                                      <p:to>
                                        <p:strVal val="visible"/>
                                      </p:to>
                                    </p:set>
                                    <p:animEffect transition="in" filter="wipe(left)">
                                      <p:cBhvr>
                                        <p:cTn id="76" dur="500"/>
                                        <p:tgtEl>
                                          <p:spTgt spid="2971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9705"/>
                                        </p:tgtEl>
                                        <p:attrNameLst>
                                          <p:attrName>style.visibility</p:attrName>
                                        </p:attrNameLst>
                                      </p:cBhvr>
                                      <p:to>
                                        <p:strVal val="visible"/>
                                      </p:to>
                                    </p:set>
                                    <p:animEffect transition="in" filter="wipe(left)">
                                      <p:cBhvr>
                                        <p:cTn id="81"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ldLvl="0" animBg="1" autoUpdateAnimBg="0"/>
      <p:bldP spid="29705" grpId="0" autoUpdateAnimBg="0"/>
      <p:bldP spid="29707" grpId="0" autoUpdateAnimBg="0"/>
      <p:bldP spid="29708" grpId="0" autoUpdateAnimBg="0"/>
      <p:bldP spid="29709" grpId="0" autoUpdateAnimBg="0"/>
      <p:bldP spid="29710" grpId="0" autoUpdateAnimBg="0"/>
      <p:bldP spid="2971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t>粒子群算法</a:t>
            </a:r>
            <a:endParaRPr lang="zh-CN" altLang="zh-CN" dirty="0"/>
          </a:p>
        </p:txBody>
      </p:sp>
      <p:sp>
        <p:nvSpPr>
          <p:cNvPr id="54275" name="Rectangle 3"/>
          <p:cNvSpPr>
            <a:spLocks noGrp="1" noChangeArrowheads="1"/>
          </p:cNvSpPr>
          <p:nvPr>
            <p:ph type="body" idx="1"/>
          </p:nvPr>
        </p:nvSpPr>
        <p:spPr>
          <a:xfrm>
            <a:off x="782781" y="718457"/>
            <a:ext cx="10515600" cy="5458506"/>
          </a:xfrm>
        </p:spPr>
        <p:txBody>
          <a:bodyPr>
            <a:normAutofit fontScale="92500"/>
          </a:bodyPr>
          <a:lstStyle/>
          <a:p>
            <a:pPr>
              <a:lnSpc>
                <a:spcPct val="80000"/>
              </a:lnSpc>
            </a:pPr>
            <a:r>
              <a:rPr lang="zh-CN" altLang="zh-CN" sz="2400" dirty="0"/>
              <a:t>惯性权重</a:t>
            </a:r>
            <a:endParaRPr lang="zh-CN" altLang="en-US"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1998年，</a:t>
            </a:r>
            <a:r>
              <a:rPr lang="en-US" altLang="zh-CN" sz="2400" dirty="0">
                <a:solidFill>
                  <a:schemeClr val="tx1"/>
                </a:solidFill>
                <a:latin typeface="宋体" panose="02010600030101010101" pitchFamily="2" charset="-122"/>
                <a:ea typeface="宋体" panose="02010600030101010101" pitchFamily="2" charset="-122"/>
              </a:rPr>
              <a:t>Shi</a:t>
            </a:r>
            <a:r>
              <a:rPr lang="zh-CN" altLang="en-US" sz="2400" dirty="0">
                <a:solidFill>
                  <a:schemeClr val="tx1"/>
                </a:solidFill>
                <a:latin typeface="宋体" panose="02010600030101010101" pitchFamily="2" charset="-122"/>
                <a:ea typeface="宋体" panose="02010600030101010101" pitchFamily="2" charset="-122"/>
              </a:rPr>
              <a:t>和</a:t>
            </a:r>
            <a:r>
              <a:rPr lang="en-US" altLang="zh-CN" sz="2400" dirty="0" err="1">
                <a:solidFill>
                  <a:schemeClr val="tx1"/>
                </a:solidFill>
                <a:latin typeface="宋体" panose="02010600030101010101" pitchFamily="2" charset="-122"/>
                <a:ea typeface="宋体" panose="02010600030101010101" pitchFamily="2" charset="-122"/>
              </a:rPr>
              <a:t>Eberhart</a:t>
            </a:r>
            <a:r>
              <a:rPr lang="zh-CN" altLang="en-US" sz="2400" dirty="0">
                <a:solidFill>
                  <a:schemeClr val="tx1"/>
                </a:solidFill>
                <a:latin typeface="宋体" panose="02010600030101010101" pitchFamily="2" charset="-122"/>
                <a:ea typeface="宋体" panose="02010600030101010101" pitchFamily="2" charset="-122"/>
              </a:rPr>
              <a:t>引入了惯性权重</a:t>
            </a:r>
            <a:r>
              <a:rPr lang="en-US" altLang="zh-CN" sz="2400" dirty="0">
                <a:solidFill>
                  <a:schemeClr val="tx1"/>
                </a:solidFill>
                <a:latin typeface="宋体" panose="02010600030101010101" pitchFamily="2" charset="-122"/>
                <a:ea typeface="宋体" panose="02010600030101010101" pitchFamily="2" charset="-122"/>
              </a:rPr>
              <a:t>w</a:t>
            </a:r>
            <a:r>
              <a:rPr lang="zh-CN" altLang="en-US" sz="2400" dirty="0">
                <a:solidFill>
                  <a:schemeClr val="tx1"/>
                </a:solidFill>
                <a:latin typeface="宋体" panose="02010600030101010101" pitchFamily="2" charset="-122"/>
                <a:ea typeface="宋体" panose="02010600030101010101" pitchFamily="2" charset="-122"/>
              </a:rPr>
              <a:t>，并提出动态调整惯性权重以平衡收敛的全局性和收敛速度，该算法被称为</a:t>
            </a:r>
            <a:r>
              <a:rPr lang="zh-CN" altLang="en-US" sz="2400" dirty="0">
                <a:solidFill>
                  <a:srgbClr val="002060"/>
                </a:solidFill>
                <a:latin typeface="宋体" panose="02010600030101010101" pitchFamily="2" charset="-122"/>
                <a:ea typeface="宋体" panose="02010600030101010101" pitchFamily="2" charset="-122"/>
              </a:rPr>
              <a:t>标准</a:t>
            </a:r>
            <a:r>
              <a:rPr lang="en-US" altLang="zh-CN" sz="2400" dirty="0">
                <a:solidFill>
                  <a:srgbClr val="002060"/>
                </a:solidFill>
                <a:latin typeface="宋体" panose="02010600030101010101" pitchFamily="2" charset="-122"/>
                <a:ea typeface="宋体" panose="02010600030101010101" pitchFamily="2" charset="-122"/>
              </a:rPr>
              <a:t>PSO</a:t>
            </a:r>
            <a:r>
              <a:rPr lang="zh-CN" altLang="en-US" sz="2400" dirty="0">
                <a:solidFill>
                  <a:srgbClr val="002060"/>
                </a:solidFill>
                <a:latin typeface="宋体" panose="02010600030101010101" pitchFamily="2" charset="-122"/>
                <a:ea typeface="宋体" panose="02010600030101010101" pitchFamily="2" charset="-122"/>
              </a:rPr>
              <a:t>算法</a:t>
            </a:r>
            <a:r>
              <a:rPr lang="zh-CN" altLang="en-US" sz="2400" dirty="0">
                <a:solidFill>
                  <a:schemeClr val="tx1"/>
                </a:solidFill>
                <a:latin typeface="宋体" panose="02010600030101010101" pitchFamily="2" charset="-122"/>
                <a:ea typeface="宋体" panose="02010600030101010101" pitchFamily="2" charset="-122"/>
              </a:rPr>
              <a:t>。</a:t>
            </a:r>
          </a:p>
          <a:p>
            <a:pPr>
              <a:lnSpc>
                <a:spcPct val="150000"/>
              </a:lnSpc>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      惯性权重w描述粒子上一代速度对当前代速度的影响。</a:t>
            </a:r>
            <a:r>
              <a:rPr lang="zh-CN" altLang="en-US" sz="2400" dirty="0">
                <a:solidFill>
                  <a:srgbClr val="002060"/>
                </a:solidFill>
                <a:latin typeface="宋体" panose="02010600030101010101" pitchFamily="2" charset="-122"/>
                <a:ea typeface="宋体" panose="02010600030101010101" pitchFamily="2" charset="-122"/>
              </a:rPr>
              <a:t>w值较大，全局寻优能力强，局部寻优能力弱；反之，则局部寻优能力强</a:t>
            </a:r>
            <a:r>
              <a:rPr lang="zh-CN" altLang="en-US" sz="2400" dirty="0">
                <a:solidFill>
                  <a:schemeClr val="tx1"/>
                </a:solidFill>
                <a:latin typeface="宋体" panose="02010600030101010101" pitchFamily="2" charset="-122"/>
                <a:ea typeface="宋体" panose="02010600030101010101" pitchFamily="2" charset="-122"/>
              </a:rPr>
              <a:t>。</a:t>
            </a:r>
            <a:endParaRPr lang="en-US" altLang="zh-CN" sz="2400" dirty="0">
              <a:solidFill>
                <a:schemeClr val="tx1"/>
              </a:solidFill>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   </a:t>
            </a:r>
            <a:endParaRPr lang="en-US" altLang="zh-CN" sz="2400" dirty="0">
              <a:solidFill>
                <a:schemeClr val="tx1"/>
              </a:solidFill>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endParaRPr lang="en-US" altLang="zh-CN"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     当问题空间较大时，为了在搜索速度和搜索精度之间达到平衡，通常做法是使算法在</a:t>
            </a:r>
            <a:r>
              <a:rPr lang="zh-CN" altLang="en-US" sz="2400" b="1" dirty="0">
                <a:solidFill>
                  <a:schemeClr val="tx1"/>
                </a:solidFill>
                <a:latin typeface="宋体" panose="02010600030101010101" pitchFamily="2" charset="-122"/>
                <a:ea typeface="宋体" panose="02010600030101010101" pitchFamily="2" charset="-122"/>
              </a:rPr>
              <a:t>前期有较高的全局搜索能力</a:t>
            </a:r>
            <a:r>
              <a:rPr lang="zh-CN" altLang="en-US" sz="2400" dirty="0">
                <a:solidFill>
                  <a:schemeClr val="tx1"/>
                </a:solidFill>
                <a:latin typeface="宋体" panose="02010600030101010101" pitchFamily="2" charset="-122"/>
                <a:ea typeface="宋体" panose="02010600030101010101" pitchFamily="2" charset="-122"/>
              </a:rPr>
              <a:t>以得到合适的种子，而在</a:t>
            </a:r>
            <a:r>
              <a:rPr lang="zh-CN" altLang="en-US" sz="2400" b="1" dirty="0">
                <a:solidFill>
                  <a:schemeClr val="tx1"/>
                </a:solidFill>
                <a:latin typeface="宋体" panose="02010600030101010101" pitchFamily="2" charset="-122"/>
                <a:ea typeface="宋体" panose="02010600030101010101" pitchFamily="2" charset="-122"/>
              </a:rPr>
              <a:t>后期有较高的局部搜索能力</a:t>
            </a:r>
            <a:r>
              <a:rPr lang="zh-CN" altLang="en-US" sz="2400" dirty="0">
                <a:solidFill>
                  <a:schemeClr val="tx1"/>
                </a:solidFill>
                <a:latin typeface="宋体" panose="02010600030101010101" pitchFamily="2" charset="-122"/>
                <a:ea typeface="宋体" panose="02010600030101010101" pitchFamily="2" charset="-122"/>
              </a:rPr>
              <a:t>以提高收敛精度。所以w不宜为一个固定的常数。</a:t>
            </a:r>
          </a:p>
        </p:txBody>
      </p:sp>
      <p:sp>
        <p:nvSpPr>
          <p:cNvPr id="2" name="矩形 1"/>
          <p:cNvSpPr/>
          <p:nvPr/>
        </p:nvSpPr>
        <p:spPr>
          <a:xfrm>
            <a:off x="1246094" y="3545357"/>
            <a:ext cx="9735942" cy="461665"/>
          </a:xfrm>
          <a:prstGeom prst="rect">
            <a:avLst/>
          </a:prstGeom>
        </p:spPr>
        <p:txBody>
          <a:bodyPr wrap="square">
            <a:spAutoFit/>
          </a:bodyPr>
          <a:lstStyle/>
          <a:p>
            <a:r>
              <a:rPr lang="zh-CN" altLang="en-US" sz="2400" dirty="0">
                <a:solidFill>
                  <a:srgbClr val="191B1F"/>
                </a:solidFill>
                <a:latin typeface="-apple-system"/>
              </a:rPr>
              <a:t>一般来说惯性权重取</a:t>
            </a:r>
            <a:r>
              <a:rPr lang="en-US" altLang="zh-CN" sz="2400" b="1" dirty="0">
                <a:solidFill>
                  <a:srgbClr val="191B1F"/>
                </a:solidFill>
                <a:latin typeface="-apple-system"/>
              </a:rPr>
              <a:t>0.9‐1.2</a:t>
            </a:r>
            <a:r>
              <a:rPr lang="zh-CN" altLang="en-US" sz="2400" dirty="0">
                <a:solidFill>
                  <a:srgbClr val="191B1F"/>
                </a:solidFill>
                <a:latin typeface="-apple-system"/>
              </a:rPr>
              <a:t>是比较合适的，</a:t>
            </a:r>
            <a:r>
              <a:rPr lang="zh-CN" altLang="en-US" sz="2400" b="1" dirty="0">
                <a:solidFill>
                  <a:srgbClr val="191B1F"/>
                </a:solidFill>
                <a:latin typeface="-apple-system"/>
              </a:rPr>
              <a:t>一般取</a:t>
            </a:r>
            <a:r>
              <a:rPr lang="en-US" altLang="zh-CN" sz="2400" b="1" dirty="0">
                <a:solidFill>
                  <a:srgbClr val="191B1F"/>
                </a:solidFill>
                <a:latin typeface="-apple-system"/>
              </a:rPr>
              <a:t>0.9</a:t>
            </a:r>
            <a:r>
              <a:rPr lang="en-US" altLang="zh-CN" sz="2400" dirty="0">
                <a:solidFill>
                  <a:srgbClr val="191B1F"/>
                </a:solidFill>
                <a:latin typeface="-apple-system"/>
              </a:rPr>
              <a:t>.</a:t>
            </a:r>
            <a:endParaRPr lang="zh-CN" altLang="en-US" sz="2400" dirty="0"/>
          </a:p>
        </p:txBody>
      </p:sp>
    </p:spTree>
    <p:extLst>
      <p:ext uri="{BB962C8B-B14F-4D97-AF65-F5344CB8AC3E}">
        <p14:creationId xmlns:p14="http://schemas.microsoft.com/office/powerpoint/2010/main" val="156407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uiExpand="1" build="p"/>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923365" y="707182"/>
            <a:ext cx="10445628" cy="5563158"/>
          </a:xfrm>
        </p:spPr>
        <p:txBody>
          <a:bodyPr>
            <a:normAutofit fontScale="55000" lnSpcReduction="20000"/>
          </a:bodyPr>
          <a:lstStyle/>
          <a:p>
            <a:pPr>
              <a:lnSpc>
                <a:spcPct val="150000"/>
              </a:lnSpc>
            </a:pPr>
            <a:endParaRPr lang="zh-CN" altLang="en-US" dirty="0"/>
          </a:p>
          <a:p>
            <a:pPr>
              <a:lnSpc>
                <a:spcPct val="150000"/>
              </a:lnSpc>
              <a:buFont typeface="Wingdings" panose="05000000000000000000" pitchFamily="2" charset="2"/>
              <a:buNone/>
            </a:pPr>
            <a:r>
              <a:rPr lang="zh-CN" altLang="en-US" dirty="0"/>
              <a:t>   </a:t>
            </a:r>
          </a:p>
          <a:p>
            <a:pPr>
              <a:lnSpc>
                <a:spcPct val="150000"/>
              </a:lnSpc>
              <a:buFont typeface="Wingdings" panose="05000000000000000000" pitchFamily="2" charset="2"/>
              <a:buNone/>
            </a:pPr>
            <a:endParaRPr lang="zh-CN" altLang="en-US" dirty="0"/>
          </a:p>
          <a:p>
            <a:pPr>
              <a:lnSpc>
                <a:spcPct val="150000"/>
              </a:lnSpc>
              <a:buFont typeface="Wingdings" panose="05000000000000000000" pitchFamily="2" charset="2"/>
              <a:buNone/>
            </a:pPr>
            <a:endParaRPr lang="zh-CN" altLang="en-US" dirty="0"/>
          </a:p>
          <a:p>
            <a:pPr>
              <a:lnSpc>
                <a:spcPct val="150000"/>
              </a:lnSpc>
              <a:buFont typeface="Wingdings" panose="05000000000000000000" pitchFamily="2" charset="2"/>
              <a:buNone/>
            </a:pPr>
            <a:r>
              <a:rPr lang="zh-CN" altLang="en-US" sz="3800" dirty="0">
                <a:latin typeface="宋体" panose="02010600030101010101" pitchFamily="2" charset="-122"/>
                <a:ea typeface="宋体" panose="02010600030101010101" pitchFamily="2" charset="-122"/>
              </a:rPr>
              <a:t>       </a:t>
            </a:r>
            <a:endParaRPr lang="en-US" altLang="zh-CN" sz="38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3800" dirty="0">
                <a:latin typeface="宋体" panose="02010600030101010101" pitchFamily="2" charset="-122"/>
                <a:ea typeface="宋体" panose="02010600030101010101" pitchFamily="2" charset="-122"/>
              </a:rPr>
              <a:t> </a:t>
            </a:r>
            <a:r>
              <a:rPr lang="zh-CN" altLang="en-US" sz="3800" dirty="0">
                <a:solidFill>
                  <a:schemeClr val="tx1"/>
                </a:solidFill>
                <a:latin typeface="宋体" panose="02010600030101010101" pitchFamily="2" charset="-122"/>
                <a:ea typeface="宋体" panose="02010600030101010101" pitchFamily="2" charset="-122"/>
              </a:rPr>
              <a:t>wmax最大惯性权重，wmin最小惯性权重，run当前迭代次数，run</a:t>
            </a:r>
            <a:r>
              <a:rPr lang="zh-CN" altLang="en-US" sz="3800" baseline="-25000" dirty="0">
                <a:solidFill>
                  <a:schemeClr val="tx1"/>
                </a:solidFill>
                <a:latin typeface="宋体" panose="02010600030101010101" pitchFamily="2" charset="-122"/>
                <a:ea typeface="宋体" panose="02010600030101010101" pitchFamily="2" charset="-122"/>
              </a:rPr>
              <a:t>max</a:t>
            </a:r>
            <a:r>
              <a:rPr lang="zh-CN" altLang="en-US" sz="3800" dirty="0">
                <a:solidFill>
                  <a:schemeClr val="tx1"/>
                </a:solidFill>
                <a:latin typeface="宋体" panose="02010600030101010101" pitchFamily="2" charset="-122"/>
                <a:ea typeface="宋体" panose="02010600030101010101" pitchFamily="2" charset="-122"/>
              </a:rPr>
              <a:t>为算法迭代总次数（一般</a:t>
            </a:r>
            <a:r>
              <a:rPr lang="en-US" altLang="zh-CN" sz="3800" dirty="0" err="1">
                <a:solidFill>
                  <a:schemeClr val="tx1"/>
                </a:solidFill>
                <a:latin typeface="宋体" panose="02010600030101010101" pitchFamily="2" charset="-122"/>
                <a:ea typeface="宋体" panose="02010600030101010101" pitchFamily="2" charset="-122"/>
              </a:rPr>
              <a:t>wmax</a:t>
            </a:r>
            <a:r>
              <a:rPr lang="en-US" altLang="zh-CN" sz="3800" dirty="0">
                <a:solidFill>
                  <a:schemeClr val="tx1"/>
                </a:solidFill>
                <a:latin typeface="宋体" panose="02010600030101010101" pitchFamily="2" charset="-122"/>
                <a:ea typeface="宋体" panose="02010600030101010101" pitchFamily="2" charset="-122"/>
              </a:rPr>
              <a:t>=0.9,wmin=0.4</a:t>
            </a:r>
            <a:r>
              <a:rPr lang="zh-CN" altLang="en-US" sz="3800" dirty="0">
                <a:solidFill>
                  <a:schemeClr val="tx1"/>
                </a:solidFill>
                <a:latin typeface="宋体" panose="02010600030101010101" pitchFamily="2" charset="-122"/>
                <a:ea typeface="宋体" panose="02010600030101010101" pitchFamily="2" charset="-122"/>
              </a:rPr>
              <a:t>）</a:t>
            </a:r>
            <a:endParaRPr lang="en-US" altLang="zh-CN" sz="3800" dirty="0">
              <a:solidFill>
                <a:schemeClr val="tx1"/>
              </a:solidFill>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endParaRPr lang="zh-CN" altLang="en-US" sz="3800" dirty="0">
              <a:solidFill>
                <a:schemeClr val="tx1"/>
              </a:solidFill>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3800" b="1" dirty="0">
                <a:solidFill>
                  <a:schemeClr val="tx1"/>
                </a:solidFill>
                <a:latin typeface="宋体" panose="02010600030101010101" pitchFamily="2" charset="-122"/>
                <a:ea typeface="宋体" panose="02010600030101010101" pitchFamily="2" charset="-122"/>
              </a:rPr>
              <a:t>      </a:t>
            </a:r>
            <a:r>
              <a:rPr lang="zh-CN" altLang="en-US" sz="3800" dirty="0">
                <a:solidFill>
                  <a:schemeClr val="tx1"/>
                </a:solidFill>
                <a:latin typeface="宋体" panose="02010600030101010101" pitchFamily="2" charset="-122"/>
                <a:ea typeface="宋体" panose="02010600030101010101" pitchFamily="2" charset="-122"/>
              </a:rPr>
              <a:t>较大的</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有较好的全局收敛能力，较小的</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则有较强的局部收敛能力。因此，随着迭代次数的增加，惯性权重</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应不断减少，从而使得粒子群算法在初期具有较强的全局收敛能力，而晚期具有较强的局部收敛能力。</a:t>
            </a:r>
          </a:p>
        </p:txBody>
      </p:sp>
      <p:sp>
        <p:nvSpPr>
          <p:cNvPr id="55298" name="Rectangle 2"/>
          <p:cNvSpPr>
            <a:spLocks noGrp="1" noChangeArrowheads="1"/>
          </p:cNvSpPr>
          <p:nvPr>
            <p:ph type="title"/>
          </p:nvPr>
        </p:nvSpPr>
        <p:spPr>
          <a:xfrm>
            <a:off x="923365" y="956374"/>
            <a:ext cx="8229600" cy="276225"/>
          </a:xfrm>
        </p:spPr>
        <p:txBody>
          <a:bodyPr>
            <a:noAutofit/>
          </a:bodyPr>
          <a:lstStyle/>
          <a:p>
            <a:pPr marL="342900" indent="-342900">
              <a:buFont typeface="Arial" panose="020B0604020202020204" pitchFamily="34" charset="0"/>
              <a:buChar char="•"/>
            </a:pPr>
            <a:r>
              <a:rPr lang="zh-CN" altLang="zh-CN" sz="2400" dirty="0">
                <a:solidFill>
                  <a:schemeClr val="tx1"/>
                </a:solidFill>
              </a:rPr>
              <a:t>线性递减权值</a:t>
            </a:r>
            <a:r>
              <a:rPr lang="en-US" altLang="zh-CN" sz="2400" dirty="0">
                <a:solidFill>
                  <a:schemeClr val="tx1"/>
                </a:solidFill>
              </a:rPr>
              <a:t>:</a:t>
            </a:r>
            <a:endParaRPr lang="zh-CN" altLang="zh-CN" sz="2400" dirty="0">
              <a:solidFill>
                <a:schemeClr val="tx1"/>
              </a:solidFill>
            </a:endParaRPr>
          </a:p>
        </p:txBody>
      </p:sp>
      <p:sp>
        <p:nvSpPr>
          <p:cNvPr id="55300"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5301" name="Object 5"/>
          <p:cNvGraphicFramePr>
            <a:graphicFrameLocks noChangeAspect="1"/>
          </p:cNvGraphicFramePr>
          <p:nvPr>
            <p:extLst>
              <p:ext uri="{D42A27DB-BD31-4B8C-83A1-F6EECF244321}">
                <p14:modId xmlns:p14="http://schemas.microsoft.com/office/powerpoint/2010/main" val="4284993074"/>
              </p:ext>
            </p:extLst>
          </p:nvPr>
        </p:nvGraphicFramePr>
        <p:xfrm>
          <a:off x="3241158" y="1518500"/>
          <a:ext cx="4876800" cy="1068387"/>
        </p:xfrm>
        <a:graphic>
          <a:graphicData uri="http://schemas.openxmlformats.org/presentationml/2006/ole">
            <mc:AlternateContent xmlns:mc="http://schemas.openxmlformats.org/markup-compatibility/2006">
              <mc:Choice xmlns:v="urn:schemas-microsoft-com:vml" Requires="v">
                <p:oleObj spid="_x0000_s79938" r:id="rId3" imgW="1981517" imgH="432117" progId="Equation.DSMT4">
                  <p:embed/>
                </p:oleObj>
              </mc:Choice>
              <mc:Fallback>
                <p:oleObj r:id="rId3" imgW="1981517" imgH="4321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158" y="1518500"/>
                        <a:ext cx="4876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p:cNvSpPr txBox="1">
            <a:spLocks/>
          </p:cNvSpPr>
          <p:nvPr/>
        </p:nvSpPr>
        <p:spPr>
          <a:xfrm>
            <a:off x="0" y="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粒子群算法</a:t>
            </a:r>
            <a:endParaRPr lang="zh-CN" altLang="en-US" dirty="0"/>
          </a:p>
        </p:txBody>
      </p:sp>
      <p:sp>
        <p:nvSpPr>
          <p:cNvPr id="7" name="文本框 6"/>
          <p:cNvSpPr txBox="1"/>
          <p:nvPr/>
        </p:nvSpPr>
        <p:spPr>
          <a:xfrm>
            <a:off x="3592592" y="863653"/>
            <a:ext cx="3570208" cy="461665"/>
          </a:xfrm>
          <a:prstGeom prst="rect">
            <a:avLst/>
          </a:prstGeom>
          <a:noFill/>
        </p:spPr>
        <p:txBody>
          <a:bodyPr wrap="none" rtlCol="0">
            <a:spAutoFit/>
          </a:bodyPr>
          <a:lstStyle/>
          <a:p>
            <a:r>
              <a:rPr lang="zh-CN" altLang="en-US" sz="2400" dirty="0">
                <a:solidFill>
                  <a:srgbClr val="7030A0"/>
                </a:solidFill>
              </a:rPr>
              <a:t>惯性权重与迭代次数相关</a:t>
            </a:r>
          </a:p>
        </p:txBody>
      </p:sp>
      <p:grpSp>
        <p:nvGrpSpPr>
          <p:cNvPr id="17" name="组合 16"/>
          <p:cNvGrpSpPr/>
          <p:nvPr/>
        </p:nvGrpSpPr>
        <p:grpSpPr>
          <a:xfrm>
            <a:off x="8326864" y="818081"/>
            <a:ext cx="3335579" cy="2157378"/>
            <a:chOff x="8326864" y="818081"/>
            <a:chExt cx="3335579" cy="2157378"/>
          </a:xfrm>
        </p:grpSpPr>
        <p:cxnSp>
          <p:nvCxnSpPr>
            <p:cNvPr id="3" name="直接箭头连接符 2"/>
            <p:cNvCxnSpPr/>
            <p:nvPr/>
          </p:nvCxnSpPr>
          <p:spPr>
            <a:xfrm flipV="1">
              <a:off x="9135035" y="974131"/>
              <a:ext cx="0" cy="15246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9152965" y="2501153"/>
              <a:ext cx="2153276"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9135035" y="1241391"/>
              <a:ext cx="1604683" cy="8113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135035" y="2062204"/>
              <a:ext cx="1604683"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739718" y="2052693"/>
              <a:ext cx="0" cy="446056"/>
            </a:xfrm>
            <a:prstGeom prst="straightConnector1">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8767482" y="818081"/>
                  <a:ext cx="409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𝜔</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767482" y="818081"/>
                  <a:ext cx="40934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8326864" y="1018081"/>
                  <a:ext cx="8081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𝜔</m:t>
                            </m:r>
                            <m:r>
                              <m:rPr>
                                <m:nor/>
                              </m:rPr>
                              <a:rPr lang="zh-CN" altLang="en-US" dirty="0"/>
                              <m:t> </m:t>
                            </m:r>
                          </m:e>
                          <m:sub>
                            <m:r>
                              <m:rPr>
                                <m:sty m:val="p"/>
                              </m:rPr>
                              <a:rPr lang="en-US" altLang="zh-CN" i="1">
                                <a:latin typeface="Cambria Math" panose="02040503050406030204" pitchFamily="18" charset="0"/>
                              </a:rPr>
                              <m:t>max</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8326864" y="1018081"/>
                  <a:ext cx="80817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8381799" y="1839777"/>
                  <a:ext cx="795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𝜔</m:t>
                            </m:r>
                            <m:r>
                              <m:rPr>
                                <m:nor/>
                              </m:rPr>
                              <a:rPr lang="zh-CN" altLang="en-US" dirty="0"/>
                              <m:t> </m:t>
                            </m:r>
                          </m:e>
                          <m:sub>
                            <m:r>
                              <a:rPr lang="en-US" altLang="zh-CN" b="0" i="1" smtClean="0">
                                <a:latin typeface="Cambria Math" panose="02040503050406030204" pitchFamily="18" charset="0"/>
                              </a:rPr>
                              <m:t>𝑚𝑖𝑛</m:t>
                            </m:r>
                          </m:sub>
                        </m:sSub>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8381799" y="1839777"/>
                  <a:ext cx="795026"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0290838" y="2606127"/>
                  <a:ext cx="10418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𝑟𝑢𝑛</m:t>
                            </m:r>
                            <m:r>
                              <m:rPr>
                                <m:nor/>
                              </m:rPr>
                              <a:rPr lang="zh-CN" altLang="en-US" dirty="0"/>
                              <m:t> </m:t>
                            </m:r>
                          </m:e>
                          <m:sub>
                            <m:r>
                              <a:rPr lang="en-US" altLang="zh-CN" b="0" i="1" smtClean="0">
                                <a:latin typeface="Cambria Math" panose="02040503050406030204" pitchFamily="18" charset="0"/>
                              </a:rPr>
                              <m:t>𝑚𝑎𝑥</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0290838" y="2606127"/>
                  <a:ext cx="1041888"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1045799" y="2133374"/>
                  <a:ext cx="61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𝑟</m:t>
                        </m:r>
                        <m:r>
                          <a:rPr lang="en-US" altLang="zh-CN" b="0" i="1" smtClean="0">
                            <a:latin typeface="Cambria Math" panose="02040503050406030204" pitchFamily="18" charset="0"/>
                          </a:rPr>
                          <m:t>𝑢𝑛</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1045799" y="2133374"/>
                  <a:ext cx="616644" cy="369332"/>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2362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b="1" dirty="0"/>
              <a:t>自适应惯性权重</a:t>
            </a:r>
            <a:r>
              <a:rPr lang="en-US" altLang="zh-CN" sz="2400" dirty="0"/>
              <a:t>:</a:t>
            </a:r>
            <a:endParaRPr lang="en-US" altLang="zh-CN" sz="2000" dirty="0"/>
          </a:p>
          <a:p>
            <a:endParaRPr lang="zh-CN" altLang="en-US" dirty="0"/>
          </a:p>
        </p:txBody>
      </p:sp>
      <p:sp>
        <p:nvSpPr>
          <p:cNvPr id="3" name="标题 2"/>
          <p:cNvSpPr>
            <a:spLocks noGrp="1"/>
          </p:cNvSpPr>
          <p:nvPr>
            <p:ph type="title"/>
          </p:nvPr>
        </p:nvSpPr>
        <p:spPr/>
        <p:txBody>
          <a:bodyPr/>
          <a:lstStyle/>
          <a:p>
            <a:endParaRPr lang="zh-CN" altLang="en-US"/>
          </a:p>
        </p:txBody>
      </p:sp>
      <p:sp>
        <p:nvSpPr>
          <p:cNvPr id="6" name="文本框 5"/>
          <p:cNvSpPr txBox="1"/>
          <p:nvPr/>
        </p:nvSpPr>
        <p:spPr>
          <a:xfrm>
            <a:off x="3475391" y="712113"/>
            <a:ext cx="6340197" cy="461665"/>
          </a:xfrm>
          <a:prstGeom prst="rect">
            <a:avLst/>
          </a:prstGeom>
          <a:noFill/>
        </p:spPr>
        <p:txBody>
          <a:bodyPr wrap="none" rtlCol="0">
            <a:spAutoFit/>
          </a:bodyPr>
          <a:lstStyle/>
          <a:p>
            <a:r>
              <a:rPr lang="zh-CN" altLang="en-US" sz="2400" dirty="0">
                <a:solidFill>
                  <a:srgbClr val="7030A0"/>
                </a:solidFill>
              </a:rPr>
              <a:t>惯性权重和迭代次数与每个粒子的适应度有关</a:t>
            </a:r>
          </a:p>
        </p:txBody>
      </p:sp>
      <p:pic>
        <p:nvPicPr>
          <p:cNvPr id="7" name="图片 6"/>
          <p:cNvPicPr>
            <a:picLocks noChangeAspect="1"/>
          </p:cNvPicPr>
          <p:nvPr/>
        </p:nvPicPr>
        <p:blipFill>
          <a:blip r:embed="rId2"/>
          <a:stretch>
            <a:fillRect/>
          </a:stretch>
        </p:blipFill>
        <p:spPr>
          <a:xfrm>
            <a:off x="1679579" y="1390038"/>
            <a:ext cx="9388654" cy="1524132"/>
          </a:xfrm>
          <a:prstGeom prst="rect">
            <a:avLst/>
          </a:prstGeom>
        </p:spPr>
      </p:pic>
      <p:sp>
        <p:nvSpPr>
          <p:cNvPr id="8" name="标题 1"/>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粒子群算法</a:t>
            </a:r>
            <a:endParaRPr lang="zh-CN" altLang="en-US" dirty="0"/>
          </a:p>
        </p:txBody>
      </p:sp>
      <p:pic>
        <p:nvPicPr>
          <p:cNvPr id="4" name="图片 3"/>
          <p:cNvPicPr>
            <a:picLocks noChangeAspect="1"/>
          </p:cNvPicPr>
          <p:nvPr/>
        </p:nvPicPr>
        <p:blipFill>
          <a:blip r:embed="rId3"/>
          <a:stretch>
            <a:fillRect/>
          </a:stretch>
        </p:blipFill>
        <p:spPr>
          <a:xfrm>
            <a:off x="1593903" y="3316838"/>
            <a:ext cx="9074097" cy="1380667"/>
          </a:xfrm>
          <a:prstGeom prst="rect">
            <a:avLst/>
          </a:prstGeom>
        </p:spPr>
      </p:pic>
      <p:pic>
        <p:nvPicPr>
          <p:cNvPr id="5" name="图片 4"/>
          <p:cNvPicPr>
            <a:picLocks noChangeAspect="1"/>
          </p:cNvPicPr>
          <p:nvPr/>
        </p:nvPicPr>
        <p:blipFill>
          <a:blip r:embed="rId4"/>
          <a:stretch>
            <a:fillRect/>
          </a:stretch>
        </p:blipFill>
        <p:spPr>
          <a:xfrm>
            <a:off x="1679579" y="4758232"/>
            <a:ext cx="4505938" cy="392200"/>
          </a:xfrm>
          <a:prstGeom prst="rect">
            <a:avLst/>
          </a:prstGeom>
        </p:spPr>
      </p:pic>
    </p:spTree>
    <p:extLst>
      <p:ext uri="{BB962C8B-B14F-4D97-AF65-F5344CB8AC3E}">
        <p14:creationId xmlns:p14="http://schemas.microsoft.com/office/powerpoint/2010/main" val="1339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grpSp>
        <p:nvGrpSpPr>
          <p:cNvPr id="29700" name="Group 4"/>
          <p:cNvGrpSpPr>
            <a:grpSpLocks/>
          </p:cNvGrpSpPr>
          <p:nvPr/>
        </p:nvGrpSpPr>
        <p:grpSpPr bwMode="auto">
          <a:xfrm>
            <a:off x="1319285" y="1333501"/>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77450"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77451"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77452"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77453"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77454"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77455"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77456"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25" name="AutoShape 3" descr="紫色网格"/>
          <p:cNvSpPr>
            <a:spLocks noChangeArrowheads="1"/>
          </p:cNvSpPr>
          <p:nvPr/>
        </p:nvSpPr>
        <p:spPr bwMode="auto">
          <a:xfrm>
            <a:off x="8017193" y="2782455"/>
            <a:ext cx="3824288" cy="3105150"/>
          </a:xfrm>
          <a:prstGeom prst="wedgeRoundRectCallout">
            <a:avLst>
              <a:gd name="adj1" fmla="val -144753"/>
              <a:gd name="adj2" fmla="val -1363"/>
              <a:gd name="adj3" fmla="val 16667"/>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000">
              <a:ea typeface="楷体_GB2312" pitchFamily="1" charset="-122"/>
            </a:endParaRPr>
          </a:p>
        </p:txBody>
      </p:sp>
      <p:grpSp>
        <p:nvGrpSpPr>
          <p:cNvPr id="27" name="Group 17"/>
          <p:cNvGrpSpPr>
            <a:grpSpLocks/>
          </p:cNvGrpSpPr>
          <p:nvPr/>
        </p:nvGrpSpPr>
        <p:grpSpPr bwMode="auto">
          <a:xfrm>
            <a:off x="8797247" y="2763152"/>
            <a:ext cx="1849438" cy="522288"/>
            <a:chOff x="0" y="0"/>
            <a:chExt cx="1165" cy="329"/>
          </a:xfrm>
        </p:grpSpPr>
        <p:sp>
          <p:nvSpPr>
            <p:cNvPr id="28" name="Rectangle 18"/>
            <p:cNvSpPr>
              <a:spLocks noChangeArrowheads="1"/>
            </p:cNvSpPr>
            <p:nvPr/>
          </p:nvSpPr>
          <p:spPr bwMode="auto">
            <a:xfrm>
              <a:off x="0" y="46"/>
              <a:ext cx="11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学习因子</a:t>
              </a:r>
              <a:r>
                <a:rPr lang="zh-CN" altLang="zh-CN" sz="2000" dirty="0">
                  <a:solidFill>
                    <a:srgbClr val="FFFF00"/>
                  </a:solidFill>
                  <a:ea typeface="楷体_GB2312" pitchFamily="1" charset="-122"/>
                </a:rPr>
                <a:t> </a:t>
              </a:r>
              <a:r>
                <a:rPr lang="zh-CN" altLang="zh-CN" sz="2000" b="1" dirty="0">
                  <a:solidFill>
                    <a:srgbClr val="FFFF00"/>
                  </a:solidFill>
                  <a:latin typeface="楷体_GB2312" pitchFamily="1" charset="-122"/>
                  <a:ea typeface="楷体_GB2312" pitchFamily="1" charset="-122"/>
                </a:rPr>
                <a:t>    </a:t>
              </a:r>
            </a:p>
          </p:txBody>
        </p:sp>
        <p:graphicFrame>
          <p:nvGraphicFramePr>
            <p:cNvPr id="29" name="Object 19"/>
            <p:cNvGraphicFramePr>
              <a:graphicFrameLocks noChangeAspect="1"/>
            </p:cNvGraphicFramePr>
            <p:nvPr/>
          </p:nvGraphicFramePr>
          <p:xfrm>
            <a:off x="964" y="0"/>
            <a:ext cx="201" cy="329"/>
          </p:xfrm>
          <a:graphic>
            <a:graphicData uri="http://schemas.openxmlformats.org/presentationml/2006/ole">
              <mc:AlternateContent xmlns:mc="http://schemas.openxmlformats.org/markup-compatibility/2006">
                <mc:Choice xmlns:v="urn:schemas-microsoft-com:vml" Requires="v">
                  <p:oleObj spid="_x0000_s77457" r:id="rId19" imgW="140565" imgH="229813" progId="Equation.DSMT4">
                    <p:embed/>
                  </p:oleObj>
                </mc:Choice>
                <mc:Fallback>
                  <p:oleObj r:id="rId19" imgW="140565" imgH="229813"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64" y="0"/>
                          <a:ext cx="20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 name="Object 20"/>
          <p:cNvGraphicFramePr>
            <a:graphicFrameLocks noChangeAspect="1"/>
          </p:cNvGraphicFramePr>
          <p:nvPr>
            <p:extLst>
              <p:ext uri="{D42A27DB-BD31-4B8C-83A1-F6EECF244321}">
                <p14:modId xmlns:p14="http://schemas.microsoft.com/office/powerpoint/2010/main" val="1306220452"/>
              </p:ext>
            </p:extLst>
          </p:nvPr>
        </p:nvGraphicFramePr>
        <p:xfrm>
          <a:off x="8426725" y="4156074"/>
          <a:ext cx="869950" cy="522287"/>
        </p:xfrm>
        <a:graphic>
          <a:graphicData uri="http://schemas.openxmlformats.org/presentationml/2006/ole">
            <mc:AlternateContent xmlns:mc="http://schemas.openxmlformats.org/markup-compatibility/2006">
              <mc:Choice xmlns:v="urn:schemas-microsoft-com:vml" Requires="v">
                <p:oleObj spid="_x0000_s77458" r:id="rId21" imgW="382146" imgH="229414" progId="Equation.DSMT4">
                  <p:embed/>
                </p:oleObj>
              </mc:Choice>
              <mc:Fallback>
                <p:oleObj r:id="rId21" imgW="382146" imgH="229414" progId="Equation.DSMT4">
                  <p:embed/>
                  <p:pic>
                    <p:nvPicPr>
                      <p:cNvPr id="0" name=""/>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8426725" y="4156074"/>
                        <a:ext cx="8699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ectangle 21"/>
          <p:cNvSpPr>
            <a:spLocks noChangeArrowheads="1"/>
          </p:cNvSpPr>
          <p:nvPr/>
        </p:nvSpPr>
        <p:spPr bwMode="auto">
          <a:xfrm>
            <a:off x="9493164" y="4207897"/>
            <a:ext cx="23070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无私型粒子群算法</a:t>
            </a:r>
            <a:r>
              <a:rPr lang="zh-CN" altLang="zh-CN" sz="2000" dirty="0">
                <a:solidFill>
                  <a:srgbClr val="FFFF00"/>
                </a:solidFill>
                <a:ea typeface="楷体_GB2312" pitchFamily="1" charset="-122"/>
              </a:rPr>
              <a:t> </a:t>
            </a:r>
          </a:p>
        </p:txBody>
      </p:sp>
      <p:sp>
        <p:nvSpPr>
          <p:cNvPr id="32" name="Rectangle 22"/>
          <p:cNvSpPr>
            <a:spLocks noChangeArrowheads="1"/>
          </p:cNvSpPr>
          <p:nvPr/>
        </p:nvSpPr>
        <p:spPr bwMode="auto">
          <a:xfrm>
            <a:off x="8426725" y="4669849"/>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“只有社会，没有自我”</a:t>
            </a:r>
            <a:endParaRPr lang="zh-CN" altLang="zh-CN" sz="2000" b="1" dirty="0">
              <a:solidFill>
                <a:srgbClr val="00FFFF"/>
              </a:solidFill>
              <a:latin typeface="楷体_GB2312" pitchFamily="1" charset="-122"/>
              <a:ea typeface="楷体_GB2312" pitchFamily="1" charset="-122"/>
            </a:endParaRPr>
          </a:p>
        </p:txBody>
      </p:sp>
      <p:sp>
        <p:nvSpPr>
          <p:cNvPr id="33" name="Rectangle 23"/>
          <p:cNvSpPr>
            <a:spLocks noChangeArrowheads="1"/>
          </p:cNvSpPr>
          <p:nvPr/>
        </p:nvSpPr>
        <p:spPr bwMode="auto">
          <a:xfrm>
            <a:off x="8646622" y="5098443"/>
            <a:ext cx="30235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迅速丧失群体多样性，</a:t>
            </a:r>
          </a:p>
          <a:p>
            <a:pPr eaLnBrk="0" hangingPunct="0"/>
            <a:r>
              <a:rPr lang="zh-CN" altLang="zh-CN" sz="2000" b="1" dirty="0">
                <a:solidFill>
                  <a:srgbClr val="FFFF00"/>
                </a:solidFill>
                <a:ea typeface="楷体_GB2312" pitchFamily="1" charset="-122"/>
              </a:rPr>
              <a:t>易陷入局优而无法跳出．</a:t>
            </a:r>
          </a:p>
        </p:txBody>
      </p:sp>
      <p:sp>
        <p:nvSpPr>
          <p:cNvPr id="2" name="矩形 1"/>
          <p:cNvSpPr/>
          <p:nvPr/>
        </p:nvSpPr>
        <p:spPr>
          <a:xfrm>
            <a:off x="8181806" y="3272038"/>
            <a:ext cx="3486636" cy="923330"/>
          </a:xfrm>
          <a:prstGeom prst="rect">
            <a:avLst/>
          </a:prstGeom>
        </p:spPr>
        <p:txBody>
          <a:bodyPr wrap="square">
            <a:spAutoFit/>
          </a:bodyPr>
          <a:lstStyle/>
          <a:p>
            <a:r>
              <a:rPr lang="zh-CN" altLang="en-US" dirty="0">
                <a:solidFill>
                  <a:schemeClr val="bg1"/>
                </a:solidFill>
              </a:rPr>
              <a:t>较大的</a:t>
            </a:r>
            <a:r>
              <a:rPr lang="en-US" altLang="zh-CN" dirty="0">
                <a:solidFill>
                  <a:schemeClr val="bg1"/>
                </a:solidFill>
              </a:rPr>
              <a:t>c1</a:t>
            </a:r>
            <a:r>
              <a:rPr lang="zh-CN" altLang="en-US" dirty="0">
                <a:solidFill>
                  <a:schemeClr val="bg1"/>
                </a:solidFill>
              </a:rPr>
              <a:t>值使粒子更多地依赖于自身经验进行搜索</a:t>
            </a:r>
            <a:r>
              <a:rPr lang="en-US" altLang="zh-CN" dirty="0">
                <a:solidFill>
                  <a:schemeClr val="bg1"/>
                </a:solidFill>
              </a:rPr>
              <a:t>,</a:t>
            </a:r>
            <a:r>
              <a:rPr lang="zh-CN" altLang="en-US" dirty="0">
                <a:solidFill>
                  <a:schemeClr val="bg1"/>
                </a:solidFill>
                <a:latin typeface="-apple-system"/>
              </a:rPr>
              <a:t>有助于增强算法的全局搜索能力</a:t>
            </a:r>
            <a:endParaRPr lang="zh-CN" altLang="en-US" dirty="0">
              <a:solidFill>
                <a:schemeClr val="bg1"/>
              </a:solidFill>
            </a:endParaRPr>
          </a:p>
        </p:txBody>
      </p:sp>
    </p:spTree>
    <p:extLst>
      <p:ext uri="{BB962C8B-B14F-4D97-AF65-F5344CB8AC3E}">
        <p14:creationId xmlns:p14="http://schemas.microsoft.com/office/powerpoint/2010/main" val="2894819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31" grpId="0" autoUpdateAnimBg="0"/>
      <p:bldP spid="32" grpId="0" autoUpdateAnimBg="0"/>
      <p:bldP spid="33" grpId="0" autoUpdateAnimBg="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主要内容：</a:t>
            </a:r>
            <a:endParaRPr lang="en-US" altLang="zh-CN" dirty="0"/>
          </a:p>
          <a:p>
            <a:pPr lvl="1">
              <a:lnSpc>
                <a:spcPct val="150000"/>
              </a:lnSpc>
            </a:pPr>
            <a:r>
              <a:rPr lang="zh-CN" altLang="en-US" dirty="0"/>
              <a:t>粒子群算法（</a:t>
            </a:r>
            <a:r>
              <a:rPr lang="en-US" altLang="zh-CN"/>
              <a:t>Particle Swarm </a:t>
            </a:r>
            <a:r>
              <a:rPr lang="en-US" altLang="zh-CN" dirty="0"/>
              <a:t>Optimization</a:t>
            </a:r>
            <a:r>
              <a:rPr lang="zh-CN" altLang="en-US" dirty="0"/>
              <a:t>）的产生与发展</a:t>
            </a:r>
            <a:endParaRPr lang="en-US" altLang="zh-CN" dirty="0"/>
          </a:p>
          <a:p>
            <a:pPr lvl="1">
              <a:lnSpc>
                <a:spcPct val="150000"/>
              </a:lnSpc>
            </a:pPr>
            <a:r>
              <a:rPr lang="zh-CN" altLang="en-US" dirty="0"/>
              <a:t>粒子群算法基本思想</a:t>
            </a:r>
            <a:endParaRPr lang="en-US" altLang="zh-CN" dirty="0"/>
          </a:p>
          <a:p>
            <a:pPr lvl="1">
              <a:lnSpc>
                <a:spcPct val="150000"/>
              </a:lnSpc>
            </a:pPr>
            <a:r>
              <a:rPr lang="zh-CN" altLang="en-US" dirty="0"/>
              <a:t>粒子群算法的应用</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214677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grpSp>
        <p:nvGrpSpPr>
          <p:cNvPr id="29700" name="Group 4"/>
          <p:cNvGrpSpPr>
            <a:grpSpLocks/>
          </p:cNvGrpSpPr>
          <p:nvPr/>
        </p:nvGrpSpPr>
        <p:grpSpPr bwMode="auto">
          <a:xfrm>
            <a:off x="1319285" y="1333501"/>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78474"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78475"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78476"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78477"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78478"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78479"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78480"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25" name="AutoShape 3" descr="紫色网格"/>
          <p:cNvSpPr>
            <a:spLocks noChangeArrowheads="1"/>
          </p:cNvSpPr>
          <p:nvPr/>
        </p:nvSpPr>
        <p:spPr bwMode="auto">
          <a:xfrm>
            <a:off x="7562931" y="3192777"/>
            <a:ext cx="3731629" cy="3107696"/>
          </a:xfrm>
          <a:prstGeom prst="wedgeRoundRectCallout">
            <a:avLst>
              <a:gd name="adj1" fmla="val -136058"/>
              <a:gd name="adj2" fmla="val 23900"/>
              <a:gd name="adj3" fmla="val 16667"/>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000">
              <a:ea typeface="楷体_GB2312" pitchFamily="1" charset="-122"/>
            </a:endParaRPr>
          </a:p>
        </p:txBody>
      </p:sp>
      <p:sp>
        <p:nvSpPr>
          <p:cNvPr id="34" name="Rectangle 17"/>
          <p:cNvSpPr>
            <a:spLocks noChangeArrowheads="1"/>
          </p:cNvSpPr>
          <p:nvPr/>
        </p:nvSpPr>
        <p:spPr bwMode="auto">
          <a:xfrm>
            <a:off x="8481140" y="4666567"/>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自我认知型粒子群算法</a:t>
            </a:r>
            <a:r>
              <a:rPr lang="zh-CN" altLang="zh-CN" sz="2000" dirty="0">
                <a:solidFill>
                  <a:srgbClr val="FFFF00"/>
                </a:solidFill>
                <a:ea typeface="楷体_GB2312" pitchFamily="1" charset="-122"/>
              </a:rPr>
              <a:t> </a:t>
            </a:r>
          </a:p>
        </p:txBody>
      </p:sp>
      <p:sp>
        <p:nvSpPr>
          <p:cNvPr id="35" name="Rectangle 18"/>
          <p:cNvSpPr>
            <a:spLocks noChangeArrowheads="1"/>
          </p:cNvSpPr>
          <p:nvPr/>
        </p:nvSpPr>
        <p:spPr bwMode="auto">
          <a:xfrm>
            <a:off x="7916952" y="5042419"/>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“只有自我，没有社会”</a:t>
            </a:r>
            <a:endParaRPr lang="zh-CN" altLang="zh-CN" sz="2000" b="1" dirty="0">
              <a:solidFill>
                <a:srgbClr val="00FFFF"/>
              </a:solidFill>
              <a:latin typeface="楷体_GB2312" pitchFamily="1" charset="-122"/>
              <a:ea typeface="楷体_GB2312" pitchFamily="1" charset="-122"/>
            </a:endParaRPr>
          </a:p>
        </p:txBody>
      </p:sp>
      <p:sp>
        <p:nvSpPr>
          <p:cNvPr id="36" name="Rectangle 19"/>
          <p:cNvSpPr>
            <a:spLocks noChangeArrowheads="1"/>
          </p:cNvSpPr>
          <p:nvPr/>
        </p:nvSpPr>
        <p:spPr bwMode="auto">
          <a:xfrm>
            <a:off x="8012892" y="5413182"/>
            <a:ext cx="32816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完全没有信息的社会共享，</a:t>
            </a:r>
          </a:p>
          <a:p>
            <a:pPr eaLnBrk="0" hangingPunct="0"/>
            <a:r>
              <a:rPr lang="zh-CN" altLang="zh-CN" sz="2000" b="1" dirty="0">
                <a:solidFill>
                  <a:srgbClr val="00FFFF"/>
                </a:solidFill>
                <a:ea typeface="楷体_GB2312" pitchFamily="1" charset="-122"/>
              </a:rPr>
              <a:t>导致算法收敛速度缓慢</a:t>
            </a:r>
            <a:r>
              <a:rPr lang="zh-CN" altLang="zh-CN" sz="2000" dirty="0">
                <a:solidFill>
                  <a:srgbClr val="00FFFF"/>
                </a:solidFill>
                <a:ea typeface="楷体_GB2312" pitchFamily="1" charset="-122"/>
              </a:rPr>
              <a:t> </a:t>
            </a:r>
          </a:p>
        </p:txBody>
      </p:sp>
      <p:grpSp>
        <p:nvGrpSpPr>
          <p:cNvPr id="37" name="Group 20"/>
          <p:cNvGrpSpPr>
            <a:grpSpLocks/>
          </p:cNvGrpSpPr>
          <p:nvPr/>
        </p:nvGrpSpPr>
        <p:grpSpPr bwMode="auto">
          <a:xfrm>
            <a:off x="8232764" y="3163424"/>
            <a:ext cx="1793875" cy="536576"/>
            <a:chOff x="-262" y="-147"/>
            <a:chExt cx="1130" cy="338"/>
          </a:xfrm>
        </p:grpSpPr>
        <p:sp>
          <p:nvSpPr>
            <p:cNvPr id="38" name="Rectangle 21"/>
            <p:cNvSpPr>
              <a:spLocks noChangeArrowheads="1"/>
            </p:cNvSpPr>
            <p:nvPr/>
          </p:nvSpPr>
          <p:spPr bwMode="auto">
            <a:xfrm>
              <a:off x="-262" y="-61"/>
              <a:ext cx="11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学习因子</a:t>
              </a:r>
              <a:r>
                <a:rPr lang="zh-CN" altLang="zh-CN" sz="2000" dirty="0">
                  <a:solidFill>
                    <a:srgbClr val="FFFF00"/>
                  </a:solidFill>
                  <a:ea typeface="楷体_GB2312" pitchFamily="1" charset="-122"/>
                </a:rPr>
                <a:t> </a:t>
              </a:r>
              <a:r>
                <a:rPr lang="zh-CN" altLang="zh-CN" sz="2000" b="1" dirty="0">
                  <a:solidFill>
                    <a:srgbClr val="FFFF00"/>
                  </a:solidFill>
                  <a:latin typeface="楷体_GB2312" pitchFamily="1" charset="-122"/>
                  <a:ea typeface="楷体_GB2312" pitchFamily="1" charset="-122"/>
                </a:rPr>
                <a:t>    </a:t>
              </a:r>
            </a:p>
          </p:txBody>
        </p:sp>
        <p:graphicFrame>
          <p:nvGraphicFramePr>
            <p:cNvPr id="39" name="Object 22"/>
            <p:cNvGraphicFramePr>
              <a:graphicFrameLocks noChangeAspect="1"/>
            </p:cNvGraphicFramePr>
            <p:nvPr>
              <p:extLst>
                <p:ext uri="{D42A27DB-BD31-4B8C-83A1-F6EECF244321}">
                  <p14:modId xmlns:p14="http://schemas.microsoft.com/office/powerpoint/2010/main" val="478491807"/>
                </p:ext>
              </p:extLst>
            </p:nvPr>
          </p:nvGraphicFramePr>
          <p:xfrm>
            <a:off x="649" y="-147"/>
            <a:ext cx="219" cy="329"/>
          </p:xfrm>
          <a:graphic>
            <a:graphicData uri="http://schemas.openxmlformats.org/presentationml/2006/ole">
              <mc:AlternateContent xmlns:mc="http://schemas.openxmlformats.org/markup-compatibility/2006">
                <mc:Choice xmlns:v="urn:schemas-microsoft-com:vml" Requires="v">
                  <p:oleObj spid="_x0000_s78481" r:id="rId19" imgW="153181" imgH="229614" progId="Equation.DSMT4">
                    <p:embed/>
                  </p:oleObj>
                </mc:Choice>
                <mc:Fallback>
                  <p:oleObj r:id="rId19" imgW="153181" imgH="229614"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649" y="-147"/>
                          <a:ext cx="21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 name="Object 23"/>
          <p:cNvGraphicFramePr>
            <a:graphicFrameLocks noChangeAspect="1"/>
          </p:cNvGraphicFramePr>
          <p:nvPr>
            <p:extLst>
              <p:ext uri="{D42A27DB-BD31-4B8C-83A1-F6EECF244321}">
                <p14:modId xmlns:p14="http://schemas.microsoft.com/office/powerpoint/2010/main" val="241400967"/>
              </p:ext>
            </p:extLst>
          </p:nvPr>
        </p:nvGraphicFramePr>
        <p:xfrm>
          <a:off x="7687859" y="4632769"/>
          <a:ext cx="898525" cy="522287"/>
        </p:xfrm>
        <a:graphic>
          <a:graphicData uri="http://schemas.openxmlformats.org/presentationml/2006/ole">
            <mc:AlternateContent xmlns:mc="http://schemas.openxmlformats.org/markup-compatibility/2006">
              <mc:Choice xmlns:v="urn:schemas-microsoft-com:vml" Requires="v">
                <p:oleObj spid="_x0000_s78482" r:id="rId21" imgW="394873" imgH="229414" progId="Equation.DSMT4">
                  <p:embed/>
                </p:oleObj>
              </mc:Choice>
              <mc:Fallback>
                <p:oleObj r:id="rId21" imgW="394873" imgH="229414" progId="Equation.DSMT4">
                  <p:embed/>
                  <p:pic>
                    <p:nvPicPr>
                      <p:cNvPr id="0" name=""/>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7687859" y="4632769"/>
                        <a:ext cx="89852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7718329" y="3726054"/>
            <a:ext cx="3410920" cy="923330"/>
          </a:xfrm>
          <a:prstGeom prst="rect">
            <a:avLst/>
          </a:prstGeom>
        </p:spPr>
        <p:txBody>
          <a:bodyPr wrap="square">
            <a:spAutoFit/>
          </a:bodyPr>
          <a:lstStyle/>
          <a:p>
            <a:r>
              <a:rPr lang="zh-CN" altLang="en-US" dirty="0">
                <a:solidFill>
                  <a:schemeClr val="bg1"/>
                </a:solidFill>
                <a:latin typeface="-apple-system"/>
              </a:rPr>
              <a:t>较大的</a:t>
            </a:r>
            <a:r>
              <a:rPr lang="en-US" altLang="zh-CN" dirty="0">
                <a:solidFill>
                  <a:schemeClr val="bg1"/>
                </a:solidFill>
                <a:latin typeface="-apple-system"/>
              </a:rPr>
              <a:t>c2</a:t>
            </a:r>
            <a:r>
              <a:rPr lang="zh-CN" altLang="en-US" dirty="0">
                <a:solidFill>
                  <a:schemeClr val="bg1"/>
                </a:solidFill>
                <a:latin typeface="-apple-system"/>
              </a:rPr>
              <a:t>值使粒子更多地受到其他粒子经验的影响，有助于加速算法的收敛速度。</a:t>
            </a:r>
            <a:endParaRPr lang="zh-CN" altLang="en-US" dirty="0">
              <a:solidFill>
                <a:schemeClr val="bg1"/>
              </a:solidFill>
            </a:endParaRPr>
          </a:p>
        </p:txBody>
      </p:sp>
    </p:spTree>
    <p:extLst>
      <p:ext uri="{BB962C8B-B14F-4D97-AF65-F5344CB8AC3E}">
        <p14:creationId xmlns:p14="http://schemas.microsoft.com/office/powerpoint/2010/main" val="4006542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utoUpdateAnimBg="0"/>
      <p:bldP spid="35" grpId="0" autoUpdateAnimBg="0"/>
      <p:bldP spid="36" grpId="0" autoUpdateAnimBg="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a:spLocks noGrp="1"/>
          </p:cNvSpPr>
          <p:nvPr>
            <p:ph idx="1"/>
          </p:nvPr>
        </p:nvSpPr>
        <p:spPr>
          <a:xfrm>
            <a:off x="838200" y="718457"/>
            <a:ext cx="10515600" cy="5458506"/>
          </a:xfrm>
        </p:spPr>
        <p:txBody>
          <a:bodyPr>
            <a:normAutofit/>
          </a:bodyPr>
          <a:lstStyle/>
          <a:p>
            <a:pPr>
              <a:lnSpc>
                <a:spcPct val="150000"/>
              </a:lnSpc>
            </a:pPr>
            <a:r>
              <a:rPr lang="zh-CN" altLang="en-US" sz="2400" b="1" dirty="0">
                <a:ea typeface="楷体_GB2312" pitchFamily="1" charset="-122"/>
              </a:rPr>
              <a:t>粒子群</a:t>
            </a:r>
            <a:r>
              <a:rPr lang="zh-CN" altLang="en-US" sz="2400" b="1" dirty="0">
                <a:latin typeface="Times New Roman" panose="02020603050405020304" pitchFamily="18" charset="0"/>
                <a:ea typeface="楷体_GB2312" pitchFamily="1" charset="-122"/>
              </a:rPr>
              <a:t>算法的</a:t>
            </a:r>
            <a:r>
              <a:rPr lang="zh-CN" altLang="en-US" sz="2400" b="1" dirty="0">
                <a:ea typeface="楷体_GB2312" pitchFamily="1" charset="-122"/>
              </a:rPr>
              <a:t>构成要素</a:t>
            </a:r>
            <a:r>
              <a:rPr lang="en-US" altLang="zh-CN" sz="2400" b="1" dirty="0">
                <a:ea typeface="楷体_GB2312" pitchFamily="1" charset="-122"/>
              </a:rPr>
              <a:t>:</a:t>
            </a:r>
            <a:endParaRPr lang="zh-CN" altLang="en-US" sz="2400" b="1" dirty="0"/>
          </a:p>
        </p:txBody>
      </p:sp>
      <p:grpSp>
        <p:nvGrpSpPr>
          <p:cNvPr id="35843" name="Group 3"/>
          <p:cNvGrpSpPr>
            <a:grpSpLocks/>
          </p:cNvGrpSpPr>
          <p:nvPr/>
        </p:nvGrpSpPr>
        <p:grpSpPr bwMode="auto">
          <a:xfrm>
            <a:off x="1450993" y="1333904"/>
            <a:ext cx="6994526" cy="558801"/>
            <a:chOff x="0" y="-10"/>
            <a:chExt cx="4406" cy="352"/>
          </a:xfrm>
        </p:grpSpPr>
        <p:sp>
          <p:nvSpPr>
            <p:cNvPr id="35844" name="Rectangle 4"/>
            <p:cNvSpPr>
              <a:spLocks noChangeArrowheads="1"/>
            </p:cNvSpPr>
            <p:nvPr/>
          </p:nvSpPr>
          <p:spPr bwMode="auto">
            <a:xfrm>
              <a:off x="0" y="19"/>
              <a:ext cx="44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权重因子：惯性因子       、学习因子                 </a:t>
              </a:r>
            </a:p>
          </p:txBody>
        </p:sp>
        <p:graphicFrame>
          <p:nvGraphicFramePr>
            <p:cNvPr id="35845" name="Object 5"/>
            <p:cNvGraphicFramePr>
              <a:graphicFrameLocks noChangeAspect="1"/>
            </p:cNvGraphicFramePr>
            <p:nvPr>
              <p:extLst>
                <p:ext uri="{D42A27DB-BD31-4B8C-83A1-F6EECF244321}">
                  <p14:modId xmlns:p14="http://schemas.microsoft.com/office/powerpoint/2010/main" val="3032750425"/>
                </p:ext>
              </p:extLst>
            </p:nvPr>
          </p:nvGraphicFramePr>
          <p:xfrm>
            <a:off x="2227" y="-10"/>
            <a:ext cx="250" cy="329"/>
          </p:xfrm>
          <a:graphic>
            <a:graphicData uri="http://schemas.openxmlformats.org/presentationml/2006/ole">
              <mc:AlternateContent xmlns:mc="http://schemas.openxmlformats.org/markup-compatibility/2006">
                <mc:Choice xmlns:v="urn:schemas-microsoft-com:vml" Requires="v">
                  <p:oleObj spid="_x0000_s62002"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27" y="-10"/>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3708023015"/>
                </p:ext>
              </p:extLst>
            </p:nvPr>
          </p:nvGraphicFramePr>
          <p:xfrm>
            <a:off x="3581" y="13"/>
            <a:ext cx="292" cy="329"/>
          </p:xfrm>
          <a:graphic>
            <a:graphicData uri="http://schemas.openxmlformats.org/presentationml/2006/ole">
              <mc:AlternateContent xmlns:mc="http://schemas.openxmlformats.org/markup-compatibility/2006">
                <mc:Choice xmlns:v="urn:schemas-microsoft-com:vml" Requires="v">
                  <p:oleObj spid="_x0000_s62003"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581" y="13"/>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7"/>
            <p:cNvGraphicFramePr>
              <a:graphicFrameLocks noChangeAspect="1"/>
            </p:cNvGraphicFramePr>
            <p:nvPr>
              <p:extLst>
                <p:ext uri="{D42A27DB-BD31-4B8C-83A1-F6EECF244321}">
                  <p14:modId xmlns:p14="http://schemas.microsoft.com/office/powerpoint/2010/main" val="3496919771"/>
                </p:ext>
              </p:extLst>
            </p:nvPr>
          </p:nvGraphicFramePr>
          <p:xfrm>
            <a:off x="3965" y="-4"/>
            <a:ext cx="334" cy="329"/>
          </p:xfrm>
          <a:graphic>
            <a:graphicData uri="http://schemas.openxmlformats.org/presentationml/2006/ole">
              <mc:AlternateContent xmlns:mc="http://schemas.openxmlformats.org/markup-compatibility/2006">
                <mc:Choice xmlns:v="urn:schemas-microsoft-com:vml" Requires="v">
                  <p:oleObj spid="_x0000_s62004"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965" y="-4"/>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5848" name="Rectangle 8"/>
          <p:cNvSpPr>
            <a:spLocks noChangeArrowheads="1"/>
          </p:cNvSpPr>
          <p:nvPr/>
        </p:nvSpPr>
        <p:spPr bwMode="auto">
          <a:xfrm>
            <a:off x="1682750" y="459660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社会经验部分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sp>
        <p:nvSpPr>
          <p:cNvPr id="35849" name="Rectangle 9"/>
          <p:cNvSpPr>
            <a:spLocks noChangeArrowheads="1"/>
          </p:cNvSpPr>
          <p:nvPr/>
        </p:nvSpPr>
        <p:spPr bwMode="auto">
          <a:xfrm>
            <a:off x="1682750" y="3193660"/>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前次迭代中自身的速度 </a:t>
            </a:r>
            <a:r>
              <a:rPr lang="zh-CN" altLang="zh-CN" sz="2400" dirty="0">
                <a:latin typeface="楷体_GB2312" pitchFamily="1" charset="-122"/>
                <a:ea typeface="楷体_GB2312" pitchFamily="1" charset="-122"/>
              </a:rPr>
              <a:t>    </a:t>
            </a:r>
          </a:p>
        </p:txBody>
      </p:sp>
      <p:sp>
        <p:nvSpPr>
          <p:cNvPr id="35850" name="Rectangle 10"/>
          <p:cNvSpPr>
            <a:spLocks noChangeArrowheads="1"/>
          </p:cNvSpPr>
          <p:nvPr/>
        </p:nvSpPr>
        <p:spPr bwMode="auto">
          <a:xfrm>
            <a:off x="1682750" y="3905059"/>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自我认知部分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sp>
        <p:nvSpPr>
          <p:cNvPr id="35851" name="Rectangle 11"/>
          <p:cNvSpPr>
            <a:spLocks noChangeArrowheads="1"/>
          </p:cNvSpPr>
          <p:nvPr/>
        </p:nvSpPr>
        <p:spPr bwMode="auto">
          <a:xfrm>
            <a:off x="1424827" y="2594547"/>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粒子的速度更新主要由三部分组成：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graphicFrame>
        <p:nvGraphicFramePr>
          <p:cNvPr id="35852" name="Object 12"/>
          <p:cNvGraphicFramePr>
            <a:graphicFrameLocks noChangeAspect="1"/>
          </p:cNvGraphicFramePr>
          <p:nvPr>
            <p:extLst>
              <p:ext uri="{D42A27DB-BD31-4B8C-83A1-F6EECF244321}">
                <p14:modId xmlns:p14="http://schemas.microsoft.com/office/powerpoint/2010/main" val="292776852"/>
              </p:ext>
            </p:extLst>
          </p:nvPr>
        </p:nvGraphicFramePr>
        <p:xfrm>
          <a:off x="5403850" y="3074857"/>
          <a:ext cx="692150" cy="593725"/>
        </p:xfrm>
        <a:graphic>
          <a:graphicData uri="http://schemas.openxmlformats.org/presentationml/2006/ole">
            <mc:AlternateContent xmlns:mc="http://schemas.openxmlformats.org/markup-compatibility/2006">
              <mc:Choice xmlns:v="urn:schemas-microsoft-com:vml" Requires="v">
                <p:oleObj spid="_x0000_s62005"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3850" y="3074857"/>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3" name="Object 13"/>
          <p:cNvGraphicFramePr>
            <a:graphicFrameLocks noChangeAspect="1"/>
          </p:cNvGraphicFramePr>
          <p:nvPr>
            <p:extLst>
              <p:ext uri="{D42A27DB-BD31-4B8C-83A1-F6EECF244321}">
                <p14:modId xmlns:p14="http://schemas.microsoft.com/office/powerpoint/2010/main" val="19266512"/>
              </p:ext>
            </p:extLst>
          </p:nvPr>
        </p:nvGraphicFramePr>
        <p:xfrm>
          <a:off x="2100651" y="1989252"/>
          <a:ext cx="7058025" cy="552450"/>
        </p:xfrm>
        <a:graphic>
          <a:graphicData uri="http://schemas.openxmlformats.org/presentationml/2006/ole">
            <mc:AlternateContent xmlns:mc="http://schemas.openxmlformats.org/markup-compatibility/2006">
              <mc:Choice xmlns:v="urn:schemas-microsoft-com:vml" Requires="v">
                <p:oleObj spid="_x0000_s62006"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0651" y="1989252"/>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4" name="Object 14"/>
          <p:cNvGraphicFramePr>
            <a:graphicFrameLocks noChangeAspect="1"/>
          </p:cNvGraphicFramePr>
          <p:nvPr>
            <p:extLst>
              <p:ext uri="{D42A27DB-BD31-4B8C-83A1-F6EECF244321}">
                <p14:modId xmlns:p14="http://schemas.microsoft.com/office/powerpoint/2010/main" val="2869521182"/>
              </p:ext>
            </p:extLst>
          </p:nvPr>
        </p:nvGraphicFramePr>
        <p:xfrm>
          <a:off x="3943351" y="3681840"/>
          <a:ext cx="2968625" cy="627062"/>
        </p:xfrm>
        <a:graphic>
          <a:graphicData uri="http://schemas.openxmlformats.org/presentationml/2006/ole">
            <mc:AlternateContent xmlns:mc="http://schemas.openxmlformats.org/markup-compatibility/2006">
              <mc:Choice xmlns:v="urn:schemas-microsoft-com:vml" Requires="v">
                <p:oleObj spid="_x0000_s62007"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43351" y="3681840"/>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5" name="Object 15"/>
          <p:cNvGraphicFramePr>
            <a:graphicFrameLocks noChangeAspect="1"/>
          </p:cNvGraphicFramePr>
          <p:nvPr>
            <p:extLst>
              <p:ext uri="{D42A27DB-BD31-4B8C-83A1-F6EECF244321}">
                <p14:modId xmlns:p14="http://schemas.microsoft.com/office/powerpoint/2010/main" val="3100965754"/>
              </p:ext>
            </p:extLst>
          </p:nvPr>
        </p:nvGraphicFramePr>
        <p:xfrm>
          <a:off x="3898901" y="4472415"/>
          <a:ext cx="2970213" cy="627062"/>
        </p:xfrm>
        <a:graphic>
          <a:graphicData uri="http://schemas.openxmlformats.org/presentationml/2006/ole">
            <mc:AlternateContent xmlns:mc="http://schemas.openxmlformats.org/markup-compatibility/2006">
              <mc:Choice xmlns:v="urn:schemas-microsoft-com:vml" Requires="v">
                <p:oleObj spid="_x0000_s62008"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8901" y="4472415"/>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6" name="AutoShape 16"/>
          <p:cNvSpPr>
            <a:spLocks/>
          </p:cNvSpPr>
          <p:nvPr/>
        </p:nvSpPr>
        <p:spPr bwMode="auto">
          <a:xfrm>
            <a:off x="7083425" y="4023153"/>
            <a:ext cx="179388" cy="900113"/>
          </a:xfrm>
          <a:prstGeom prst="rightBrace">
            <a:avLst>
              <a:gd name="adj1" fmla="val 41814"/>
              <a:gd name="adj2" fmla="val 50000"/>
            </a:avLst>
          </a:prstGeom>
          <a:noFill/>
          <a:ln w="2857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5857" name="Rectangle 17"/>
          <p:cNvSpPr>
            <a:spLocks noChangeArrowheads="1"/>
          </p:cNvSpPr>
          <p:nvPr/>
        </p:nvSpPr>
        <p:spPr bwMode="auto">
          <a:xfrm>
            <a:off x="7264400" y="4045011"/>
            <a:ext cx="4089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dirty="0">
                <a:latin typeface="楷体_GB2312" pitchFamily="1" charset="-122"/>
                <a:ea typeface="楷体_GB2312" pitchFamily="1" charset="-122"/>
              </a:rPr>
              <a:t>c</a:t>
            </a:r>
            <a:r>
              <a:rPr lang="zh-CN" altLang="en-US" sz="2400" baseline="-25000" dirty="0">
                <a:latin typeface="楷体_GB2312" pitchFamily="1" charset="-122"/>
                <a:ea typeface="楷体_GB2312" pitchFamily="1" charset="-122"/>
              </a:rPr>
              <a:t>1</a:t>
            </a:r>
            <a:r>
              <a:rPr lang="zh-CN" altLang="en-US" sz="2400" dirty="0">
                <a:latin typeface="楷体_GB2312" pitchFamily="1" charset="-122"/>
                <a:ea typeface="楷体_GB2312" pitchFamily="1" charset="-122"/>
              </a:rPr>
              <a:t>,c</a:t>
            </a:r>
            <a:r>
              <a:rPr lang="zh-CN" altLang="en-US" sz="2400" baseline="-25000" dirty="0">
                <a:latin typeface="楷体_GB2312" pitchFamily="1" charset="-122"/>
                <a:ea typeface="楷体_GB2312" pitchFamily="1" charset="-122"/>
              </a:rPr>
              <a:t>2</a:t>
            </a:r>
            <a:r>
              <a:rPr lang="zh-CN" altLang="en-US" sz="2400" dirty="0">
                <a:latin typeface="楷体_GB2312" pitchFamily="1" charset="-122"/>
                <a:ea typeface="楷体_GB2312" pitchFamily="1" charset="-122"/>
              </a:rPr>
              <a:t>都不为0，称为</a:t>
            </a:r>
          </a:p>
          <a:p>
            <a:pPr eaLnBrk="0" hangingPunct="0"/>
            <a:r>
              <a:rPr lang="zh-CN" altLang="en-US" sz="2400" b="1" dirty="0">
                <a:solidFill>
                  <a:srgbClr val="002060"/>
                </a:solidFill>
                <a:latin typeface="楷体_GB2312" pitchFamily="1" charset="-122"/>
                <a:ea typeface="楷体_GB2312" pitchFamily="1" charset="-122"/>
              </a:rPr>
              <a:t>完全型粒子群算法     </a:t>
            </a:r>
          </a:p>
        </p:txBody>
      </p:sp>
      <p:sp>
        <p:nvSpPr>
          <p:cNvPr id="35858" name="Rectangle 18" descr="紫色网格"/>
          <p:cNvSpPr>
            <a:spLocks noChangeArrowheads="1"/>
          </p:cNvSpPr>
          <p:nvPr/>
        </p:nvSpPr>
        <p:spPr bwMode="auto">
          <a:xfrm>
            <a:off x="1790700" y="5345966"/>
            <a:ext cx="8578850" cy="830997"/>
          </a:xfrm>
          <a:prstGeom prst="rect">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400">
                <a:solidFill>
                  <a:schemeClr val="bg1"/>
                </a:solidFill>
                <a:ea typeface="楷体_GB2312" pitchFamily="1" charset="-122"/>
              </a:rPr>
              <a:t>        完全型粒子群算法更容易保持收敛速度和搜索效果的均衡，是较好的选择． </a:t>
            </a:r>
            <a:r>
              <a:rPr lang="zh-CN" altLang="zh-CN" sz="2400">
                <a:solidFill>
                  <a:schemeClr val="bg1"/>
                </a:solidFill>
                <a:latin typeface="楷体_GB2312" pitchFamily="1" charset="-122"/>
                <a:ea typeface="楷体_GB2312" pitchFamily="1" charset="-122"/>
              </a:rPr>
              <a:t>    </a:t>
            </a:r>
          </a:p>
        </p:txBody>
      </p:sp>
      <p:sp>
        <p:nvSpPr>
          <p:cNvPr id="1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1800" dirty="0"/>
              <a:t>粒子群算法</a:t>
            </a:r>
          </a:p>
        </p:txBody>
      </p:sp>
    </p:spTree>
    <p:extLst>
      <p:ext uri="{BB962C8B-B14F-4D97-AF65-F5344CB8AC3E}">
        <p14:creationId xmlns:p14="http://schemas.microsoft.com/office/powerpoint/2010/main" val="30548849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wipe(up)">
                                      <p:cBhvr>
                                        <p:cTn id="7" dur="500"/>
                                        <p:tgtEl>
                                          <p:spTgt spid="35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7"/>
                                        </p:tgtEl>
                                        <p:attrNameLst>
                                          <p:attrName>style.visibility</p:attrName>
                                        </p:attrNameLst>
                                      </p:cBhvr>
                                      <p:to>
                                        <p:strVal val="visible"/>
                                      </p:to>
                                    </p:set>
                                    <p:animEffect transition="in" filter="wipe(left)">
                                      <p:cBhvr>
                                        <p:cTn id="12" dur="500"/>
                                        <p:tgtEl>
                                          <p:spTgt spid="358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58"/>
                                        </p:tgtEl>
                                        <p:attrNameLst>
                                          <p:attrName>style.visibility</p:attrName>
                                        </p:attrNameLst>
                                      </p:cBhvr>
                                      <p:to>
                                        <p:strVal val="visible"/>
                                      </p:to>
                                    </p:set>
                                    <p:animEffect transition="in" filter="wipe(left)">
                                      <p:cBhvr>
                                        <p:cTn id="17" dur="500"/>
                                        <p:tgtEl>
                                          <p:spTgt spid="3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6" grpId="0" animBg="1"/>
      <p:bldP spid="35857" grpId="0" autoUpdateAnimBg="0"/>
      <p:bldP spid="3585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a:spLocks noGrp="1"/>
          </p:cNvSpPr>
          <p:nvPr>
            <p:ph idx="1"/>
          </p:nvPr>
        </p:nvSpPr>
        <p:spPr>
          <a:xfrm>
            <a:off x="838200" y="718457"/>
            <a:ext cx="10515600" cy="5458506"/>
          </a:xfrm>
        </p:spPr>
        <p:txBody>
          <a:bodyPr>
            <a:normAutofit/>
          </a:bodyPr>
          <a:lstStyle/>
          <a:p>
            <a:pPr>
              <a:lnSpc>
                <a:spcPct val="150000"/>
              </a:lnSpc>
            </a:pPr>
            <a:endParaRPr lang="en-US" altLang="zh-CN" sz="2400" b="1" dirty="0">
              <a:ea typeface="楷体_GB2312" pitchFamily="1" charset="-122"/>
            </a:endParaRPr>
          </a:p>
          <a:p>
            <a:pPr>
              <a:lnSpc>
                <a:spcPct val="150000"/>
              </a:lnSpc>
              <a:spcBef>
                <a:spcPts val="0"/>
              </a:spcBef>
            </a:pPr>
            <a:endParaRPr lang="en-US" altLang="zh-CN" sz="2400" b="1" dirty="0">
              <a:ea typeface="楷体_GB2312" pitchFamily="1" charset="-122"/>
            </a:endParaRPr>
          </a:p>
          <a:p>
            <a:pPr>
              <a:lnSpc>
                <a:spcPct val="150000"/>
              </a:lnSpc>
              <a:spcBef>
                <a:spcPts val="0"/>
              </a:spcBef>
            </a:pPr>
            <a:endParaRPr lang="en-US" altLang="zh-CN" sz="2400" b="1" dirty="0">
              <a:ea typeface="楷体_GB2312" pitchFamily="1" charset="-122"/>
            </a:endParaRPr>
          </a:p>
          <a:p>
            <a:pPr>
              <a:lnSpc>
                <a:spcPct val="150000"/>
              </a:lnSpc>
              <a:spcBef>
                <a:spcPts val="0"/>
              </a:spcBef>
            </a:pPr>
            <a:endParaRPr lang="en-US" altLang="zh-CN" sz="2400" b="1" dirty="0">
              <a:ea typeface="楷体_GB2312" pitchFamily="1" charset="-122"/>
            </a:endParaRPr>
          </a:p>
          <a:p>
            <a:pPr>
              <a:lnSpc>
                <a:spcPct val="150000"/>
              </a:lnSpc>
              <a:spcBef>
                <a:spcPts val="0"/>
              </a:spcBef>
            </a:pPr>
            <a:r>
              <a:rPr lang="zh-CN" altLang="en-US" sz="2400" b="1" dirty="0">
                <a:ea typeface="楷体_GB2312" pitchFamily="1" charset="-122"/>
              </a:rPr>
              <a:t>非对称学习因子</a:t>
            </a:r>
            <a:r>
              <a:rPr lang="en-US" altLang="zh-CN" sz="2400" b="1" dirty="0">
                <a:ea typeface="楷体_GB2312" pitchFamily="1" charset="-122"/>
              </a:rPr>
              <a:t>:</a:t>
            </a:r>
            <a:endParaRPr lang="zh-CN" altLang="en-US" sz="2400" b="1" dirty="0"/>
          </a:p>
        </p:txBody>
      </p:sp>
      <p:sp>
        <p:nvSpPr>
          <p:cNvPr id="1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1800" dirty="0"/>
              <a:t>粒子群算法</a:t>
            </a:r>
          </a:p>
        </p:txBody>
      </p:sp>
      <p:pic>
        <p:nvPicPr>
          <p:cNvPr id="2" name="图片 1"/>
          <p:cNvPicPr>
            <a:picLocks noChangeAspect="1"/>
          </p:cNvPicPr>
          <p:nvPr/>
        </p:nvPicPr>
        <p:blipFill>
          <a:blip r:embed="rId3"/>
          <a:stretch>
            <a:fillRect/>
          </a:stretch>
        </p:blipFill>
        <p:spPr>
          <a:xfrm>
            <a:off x="2565268" y="3685554"/>
            <a:ext cx="8039797" cy="1554615"/>
          </a:xfrm>
          <a:prstGeom prst="rect">
            <a:avLst/>
          </a:prstGeom>
        </p:spPr>
      </p:pic>
      <p:sp>
        <p:nvSpPr>
          <p:cNvPr id="3" name="文本框 2"/>
          <p:cNvSpPr txBox="1"/>
          <p:nvPr/>
        </p:nvSpPr>
        <p:spPr>
          <a:xfrm>
            <a:off x="3946212" y="5508511"/>
            <a:ext cx="5123518" cy="461665"/>
          </a:xfrm>
          <a:prstGeom prst="rect">
            <a:avLst/>
          </a:prstGeom>
          <a:noFill/>
        </p:spPr>
        <p:txBody>
          <a:bodyPr wrap="none" rtlCol="0">
            <a:spAutoFit/>
          </a:bodyPr>
          <a:lstStyle/>
          <a:p>
            <a:r>
              <a:rPr lang="en-US" altLang="zh-CN" sz="2400" dirty="0"/>
              <a:t>d</a:t>
            </a:r>
            <a:r>
              <a:rPr lang="zh-CN" altLang="en-US" sz="2400" dirty="0"/>
              <a:t>为当前迭代次数，</a:t>
            </a:r>
            <a:r>
              <a:rPr lang="en-US" altLang="zh-CN" sz="2400" dirty="0"/>
              <a:t>K</a:t>
            </a:r>
            <a:r>
              <a:rPr lang="zh-CN" altLang="en-US" sz="2400" dirty="0"/>
              <a:t>为总迭代次数。</a:t>
            </a:r>
          </a:p>
        </p:txBody>
      </p:sp>
      <p:sp>
        <p:nvSpPr>
          <p:cNvPr id="4" name="矩形 3"/>
          <p:cNvSpPr/>
          <p:nvPr/>
        </p:nvSpPr>
        <p:spPr>
          <a:xfrm>
            <a:off x="1111860" y="983349"/>
            <a:ext cx="9968280" cy="1938992"/>
          </a:xfrm>
          <a:prstGeom prst="rect">
            <a:avLst/>
          </a:prstGeom>
        </p:spPr>
        <p:txBody>
          <a:bodyPr wrap="square">
            <a:spAutoFit/>
          </a:bodyPr>
          <a:lstStyle/>
          <a:p>
            <a:pPr>
              <a:lnSpc>
                <a:spcPts val="2880"/>
              </a:lnSpc>
            </a:pPr>
            <a:r>
              <a:rPr lang="zh-CN" altLang="en-US" sz="2400" dirty="0">
                <a:solidFill>
                  <a:srgbClr val="05073B"/>
                </a:solidFill>
                <a:latin typeface="宋体" panose="02010600030101010101" pitchFamily="2" charset="-122"/>
                <a:ea typeface="宋体" panose="02010600030101010101" pitchFamily="2" charset="-122"/>
              </a:rPr>
              <a:t>  在算法搜索</a:t>
            </a:r>
            <a:r>
              <a:rPr lang="zh-CN" altLang="en-US" sz="2400" b="1" dirty="0">
                <a:solidFill>
                  <a:srgbClr val="05073B"/>
                </a:solidFill>
                <a:latin typeface="宋体" panose="02010600030101010101" pitchFamily="2" charset="-122"/>
                <a:ea typeface="宋体" panose="02010600030101010101" pitchFamily="2" charset="-122"/>
              </a:rPr>
              <a:t>初期</a:t>
            </a:r>
            <a:r>
              <a:rPr lang="zh-CN" altLang="en-US" sz="2400" dirty="0">
                <a:solidFill>
                  <a:srgbClr val="05073B"/>
                </a:solidFill>
                <a:latin typeface="宋体" panose="02010600030101010101" pitchFamily="2" charset="-122"/>
                <a:ea typeface="宋体" panose="02010600030101010101" pitchFamily="2" charset="-122"/>
              </a:rPr>
              <a:t>，为了增加群内粒子的多样性，通常会采用</a:t>
            </a:r>
            <a:r>
              <a:rPr lang="zh-CN" altLang="en-US" sz="2400" b="1" dirty="0">
                <a:solidFill>
                  <a:srgbClr val="05073B"/>
                </a:solidFill>
                <a:latin typeface="宋体" panose="02010600030101010101" pitchFamily="2" charset="-122"/>
                <a:ea typeface="宋体" panose="02010600030101010101" pitchFamily="2" charset="-122"/>
              </a:rPr>
              <a:t>较大的</a:t>
            </a:r>
            <a:r>
              <a:rPr lang="en-US" altLang="zh-CN" sz="2400" b="1" dirty="0">
                <a:solidFill>
                  <a:srgbClr val="05073B"/>
                </a:solidFill>
                <a:latin typeface="宋体" panose="02010600030101010101" pitchFamily="2" charset="-122"/>
                <a:ea typeface="宋体" panose="02010600030101010101" pitchFamily="2" charset="-122"/>
              </a:rPr>
              <a:t>c1</a:t>
            </a:r>
            <a:r>
              <a:rPr lang="zh-CN" altLang="en-US" sz="2400" b="1" dirty="0">
                <a:solidFill>
                  <a:srgbClr val="05073B"/>
                </a:solidFill>
                <a:latin typeface="宋体" panose="02010600030101010101" pitchFamily="2" charset="-122"/>
                <a:ea typeface="宋体" panose="02010600030101010101" pitchFamily="2" charset="-122"/>
              </a:rPr>
              <a:t>值和较小的</a:t>
            </a:r>
            <a:r>
              <a:rPr lang="en-US" altLang="zh-CN" sz="2400" b="1" dirty="0">
                <a:solidFill>
                  <a:srgbClr val="05073B"/>
                </a:solidFill>
                <a:latin typeface="宋体" panose="02010600030101010101" pitchFamily="2" charset="-122"/>
                <a:ea typeface="宋体" panose="02010600030101010101" pitchFamily="2" charset="-122"/>
              </a:rPr>
              <a:t>c2</a:t>
            </a:r>
            <a:r>
              <a:rPr lang="zh-CN" altLang="en-US" sz="2400" b="1" dirty="0">
                <a:solidFill>
                  <a:srgbClr val="05073B"/>
                </a:solidFill>
                <a:latin typeface="宋体" panose="02010600030101010101" pitchFamily="2" charset="-122"/>
                <a:ea typeface="宋体" panose="02010600030101010101" pitchFamily="2" charset="-122"/>
              </a:rPr>
              <a:t>值</a:t>
            </a:r>
            <a:r>
              <a:rPr lang="zh-CN" altLang="en-US" sz="2400" dirty="0">
                <a:solidFill>
                  <a:srgbClr val="05073B"/>
                </a:solidFill>
                <a:latin typeface="宋体" panose="02010600030101010101" pitchFamily="2" charset="-122"/>
                <a:ea typeface="宋体" panose="02010600030101010101" pitchFamily="2" charset="-122"/>
              </a:rPr>
              <a:t>，使粒子尽量发散到搜索空间，强调“个体独立意识”。随着迭代次数的增加，为了使粒子逐渐收敛到全局最优解，可以</a:t>
            </a:r>
            <a:r>
              <a:rPr lang="zh-CN" altLang="en-US" sz="2400" b="1" dirty="0">
                <a:solidFill>
                  <a:srgbClr val="05073B"/>
                </a:solidFill>
                <a:latin typeface="宋体" panose="02010600030101010101" pitchFamily="2" charset="-122"/>
                <a:ea typeface="宋体" panose="02010600030101010101" pitchFamily="2" charset="-122"/>
              </a:rPr>
              <a:t>逐渐减小</a:t>
            </a:r>
            <a:r>
              <a:rPr lang="en-US" altLang="zh-CN" sz="2400" b="1" dirty="0">
                <a:solidFill>
                  <a:srgbClr val="05073B"/>
                </a:solidFill>
                <a:latin typeface="宋体" panose="02010600030101010101" pitchFamily="2" charset="-122"/>
                <a:ea typeface="宋体" panose="02010600030101010101" pitchFamily="2" charset="-122"/>
              </a:rPr>
              <a:t>c1</a:t>
            </a:r>
            <a:r>
              <a:rPr lang="zh-CN" altLang="en-US" sz="2400" b="1" dirty="0">
                <a:solidFill>
                  <a:srgbClr val="05073B"/>
                </a:solidFill>
                <a:latin typeface="宋体" panose="02010600030101010101" pitchFamily="2" charset="-122"/>
                <a:ea typeface="宋体" panose="02010600030101010101" pitchFamily="2" charset="-122"/>
              </a:rPr>
              <a:t>的值并增大</a:t>
            </a:r>
            <a:r>
              <a:rPr lang="en-US" altLang="zh-CN" sz="2400" b="1" dirty="0">
                <a:solidFill>
                  <a:srgbClr val="05073B"/>
                </a:solidFill>
                <a:latin typeface="宋体" panose="02010600030101010101" pitchFamily="2" charset="-122"/>
                <a:ea typeface="宋体" panose="02010600030101010101" pitchFamily="2" charset="-122"/>
              </a:rPr>
              <a:t>c2</a:t>
            </a:r>
            <a:r>
              <a:rPr lang="zh-CN" altLang="en-US" sz="2400" b="1" dirty="0">
                <a:solidFill>
                  <a:srgbClr val="05073B"/>
                </a:solidFill>
                <a:latin typeface="宋体" panose="02010600030101010101" pitchFamily="2" charset="-122"/>
                <a:ea typeface="宋体" panose="02010600030101010101" pitchFamily="2" charset="-122"/>
              </a:rPr>
              <a:t>的值</a:t>
            </a:r>
            <a:r>
              <a:rPr lang="zh-CN" altLang="en-US" sz="2400" dirty="0">
                <a:solidFill>
                  <a:srgbClr val="05073B"/>
                </a:solidFill>
                <a:latin typeface="宋体" panose="02010600030101010101" pitchFamily="2" charset="-122"/>
                <a:ea typeface="宋体" panose="02010600030101010101" pitchFamily="2" charset="-122"/>
              </a:rPr>
              <a:t>，即让</a:t>
            </a:r>
            <a:r>
              <a:rPr lang="en-US" altLang="zh-CN" sz="2400" dirty="0">
                <a:solidFill>
                  <a:srgbClr val="05073B"/>
                </a:solidFill>
                <a:latin typeface="宋体" panose="02010600030101010101" pitchFamily="2" charset="-122"/>
                <a:ea typeface="宋体" panose="02010600030101010101" pitchFamily="2" charset="-122"/>
              </a:rPr>
              <a:t>c1</a:t>
            </a:r>
            <a:r>
              <a:rPr lang="zh-CN" altLang="en-US" sz="2400" dirty="0">
                <a:solidFill>
                  <a:srgbClr val="05073B"/>
                </a:solidFill>
                <a:latin typeface="宋体" panose="02010600030101010101" pitchFamily="2" charset="-122"/>
                <a:ea typeface="宋体" panose="02010600030101010101" pitchFamily="2" charset="-122"/>
              </a:rPr>
              <a:t>线性递减、</a:t>
            </a:r>
            <a:r>
              <a:rPr lang="en-US" altLang="zh-CN" sz="2400" dirty="0">
                <a:solidFill>
                  <a:srgbClr val="05073B"/>
                </a:solidFill>
                <a:latin typeface="宋体" panose="02010600030101010101" pitchFamily="2" charset="-122"/>
                <a:ea typeface="宋体" panose="02010600030101010101" pitchFamily="2" charset="-122"/>
              </a:rPr>
              <a:t>c2</a:t>
            </a:r>
            <a:r>
              <a:rPr lang="zh-CN" altLang="en-US" sz="2400" dirty="0">
                <a:solidFill>
                  <a:srgbClr val="05073B"/>
                </a:solidFill>
                <a:latin typeface="宋体" panose="02010600030101010101" pitchFamily="2" charset="-122"/>
                <a:ea typeface="宋体" panose="02010600030101010101" pitchFamily="2" charset="-122"/>
              </a:rPr>
              <a:t>线性递增，从而加强粒子向全局最优点的收敛能力。</a:t>
            </a: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557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37890" name="Rectangle 2"/>
          <p:cNvSpPr>
            <a:spLocks noChangeArrowheads="1"/>
          </p:cNvSpPr>
          <p:nvPr/>
        </p:nvSpPr>
        <p:spPr bwMode="auto">
          <a:xfrm>
            <a:off x="1448207" y="1311602"/>
            <a:ext cx="2925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最大速度</a:t>
            </a:r>
            <a:r>
              <a:rPr lang="zh-CN" altLang="en-US" sz="2400" dirty="0">
                <a:ea typeface="楷体_GB2312" pitchFamily="1" charset="-122"/>
              </a:rPr>
              <a:t>  </a:t>
            </a:r>
            <a:r>
              <a:rPr lang="en-US" altLang="zh-CN" sz="2400" dirty="0">
                <a:ea typeface="楷体_GB2312" pitchFamily="1" charset="-122"/>
              </a:rPr>
              <a:t>:</a:t>
            </a:r>
            <a:r>
              <a:rPr lang="en-US" altLang="zh-CN" sz="2400" dirty="0" err="1">
                <a:ea typeface="楷体_GB2312" pitchFamily="1" charset="-122"/>
              </a:rPr>
              <a:t>Vmax</a:t>
            </a:r>
            <a:r>
              <a:rPr lang="zh-CN" altLang="en-US" sz="2400" dirty="0">
                <a:ea typeface="楷体_GB2312" pitchFamily="1" charset="-122"/>
              </a:rPr>
              <a:t>  </a:t>
            </a:r>
          </a:p>
        </p:txBody>
      </p:sp>
      <p:sp>
        <p:nvSpPr>
          <p:cNvPr id="37891" name="Rectangle 3"/>
          <p:cNvSpPr>
            <a:spLocks noChangeArrowheads="1"/>
          </p:cNvSpPr>
          <p:nvPr/>
        </p:nvSpPr>
        <p:spPr bwMode="auto">
          <a:xfrm>
            <a:off x="5961064" y="3743474"/>
            <a:ext cx="700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但 </a:t>
            </a:r>
            <a:r>
              <a:rPr lang="zh-CN" altLang="zh-CN" sz="2400">
                <a:solidFill>
                  <a:schemeClr val="bg1"/>
                </a:solidFill>
                <a:ea typeface="楷体_GB2312" pitchFamily="1" charset="-122"/>
              </a:rPr>
              <a:t>  </a:t>
            </a:r>
            <a:endParaRPr lang="zh-CN" altLang="zh-CN" sz="2400">
              <a:solidFill>
                <a:schemeClr val="bg1"/>
              </a:solidFill>
              <a:latin typeface="楷体_GB2312" pitchFamily="1" charset="-122"/>
              <a:ea typeface="楷体_GB2312" pitchFamily="1" charset="-122"/>
            </a:endParaRPr>
          </a:p>
        </p:txBody>
      </p:sp>
      <p:sp>
        <p:nvSpPr>
          <p:cNvPr id="37892" name="Rectangle 4"/>
          <p:cNvSpPr>
            <a:spLocks noChangeArrowheads="1"/>
          </p:cNvSpPr>
          <p:nvPr/>
        </p:nvSpPr>
        <p:spPr bwMode="auto">
          <a:xfrm>
            <a:off x="2590801" y="2489350"/>
            <a:ext cx="7063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在于维护算法的</a:t>
            </a:r>
            <a:r>
              <a:rPr lang="zh-CN" altLang="zh-CN" sz="2400" dirty="0">
                <a:solidFill>
                  <a:schemeClr val="accent2"/>
                </a:solidFill>
                <a:ea typeface="楷体_GB2312" pitchFamily="1" charset="-122"/>
              </a:rPr>
              <a:t>探索能力</a:t>
            </a:r>
            <a:r>
              <a:rPr lang="zh-CN" altLang="zh-CN" sz="2400" dirty="0">
                <a:ea typeface="楷体_GB2312" pitchFamily="1" charset="-122"/>
              </a:rPr>
              <a:t>与</a:t>
            </a:r>
            <a:r>
              <a:rPr lang="zh-CN" altLang="zh-CN" sz="2400" dirty="0">
                <a:solidFill>
                  <a:schemeClr val="accent2"/>
                </a:solidFill>
                <a:ea typeface="楷体_GB2312" pitchFamily="1" charset="-122"/>
              </a:rPr>
              <a:t>开发能力</a:t>
            </a:r>
            <a:r>
              <a:rPr lang="zh-CN" altLang="zh-CN" sz="2400" dirty="0">
                <a:ea typeface="楷体_GB2312" pitchFamily="1" charset="-122"/>
              </a:rPr>
              <a:t>的平衡．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grpSp>
        <p:nvGrpSpPr>
          <p:cNvPr id="37893" name="Group 5"/>
          <p:cNvGrpSpPr>
            <a:grpSpLocks/>
          </p:cNvGrpSpPr>
          <p:nvPr/>
        </p:nvGrpSpPr>
        <p:grpSpPr bwMode="auto">
          <a:xfrm>
            <a:off x="2692400" y="3203575"/>
            <a:ext cx="4987925" cy="522288"/>
            <a:chOff x="0" y="0"/>
            <a:chExt cx="3142" cy="329"/>
          </a:xfrm>
        </p:grpSpPr>
        <p:sp>
          <p:nvSpPr>
            <p:cNvPr id="37894" name="Rectangle 6"/>
            <p:cNvSpPr>
              <a:spLocks noChangeArrowheads="1"/>
            </p:cNvSpPr>
            <p:nvPr/>
          </p:nvSpPr>
          <p:spPr bwMode="auto">
            <a:xfrm>
              <a:off x="217" y="26"/>
              <a:ext cx="29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ea typeface="楷体_GB2312" pitchFamily="1" charset="-122"/>
                </a:rPr>
                <a:t>较大时，探索能力增强， </a:t>
              </a:r>
              <a:r>
                <a:rPr lang="zh-CN" altLang="en-US" sz="2400" dirty="0">
                  <a:latin typeface="楷体_GB2312" pitchFamily="1" charset="-122"/>
                  <a:ea typeface="楷体_GB2312" pitchFamily="1" charset="-122"/>
                </a:rPr>
                <a:t> </a:t>
              </a:r>
              <a:r>
                <a:rPr lang="zh-CN" altLang="en-US" sz="2400" dirty="0">
                  <a:solidFill>
                    <a:schemeClr val="bg1"/>
                  </a:solidFill>
                  <a:latin typeface="楷体_GB2312" pitchFamily="1" charset="-122"/>
                  <a:ea typeface="楷体_GB2312" pitchFamily="1" charset="-122"/>
                </a:rPr>
                <a:t>   </a:t>
              </a:r>
            </a:p>
          </p:txBody>
        </p:sp>
        <p:graphicFrame>
          <p:nvGraphicFramePr>
            <p:cNvPr id="37895" name="Object 7"/>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697" r:id="rId3" imgW="190983" imgH="229116" progId="Equation.DSMT4">
                    <p:embed/>
                  </p:oleObj>
                </mc:Choice>
                <mc:Fallback>
                  <p:oleObj r:id="rId3" imgW="190983" imgH="229116"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6" name="Rectangle 8"/>
          <p:cNvSpPr>
            <a:spLocks noChangeArrowheads="1"/>
          </p:cNvSpPr>
          <p:nvPr/>
        </p:nvSpPr>
        <p:spPr bwMode="auto">
          <a:xfrm>
            <a:off x="2046288" y="1874838"/>
            <a:ext cx="1233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作用:   </a:t>
            </a:r>
            <a:r>
              <a:rPr lang="zh-CN" altLang="zh-CN" sz="2400">
                <a:solidFill>
                  <a:schemeClr val="bg1"/>
                </a:solidFill>
                <a:ea typeface="楷体_GB2312" pitchFamily="1" charset="-122"/>
              </a:rPr>
              <a:t>  </a:t>
            </a:r>
          </a:p>
        </p:txBody>
      </p:sp>
      <p:grpSp>
        <p:nvGrpSpPr>
          <p:cNvPr id="37897" name="Group 9"/>
          <p:cNvGrpSpPr>
            <a:grpSpLocks/>
          </p:cNvGrpSpPr>
          <p:nvPr/>
        </p:nvGrpSpPr>
        <p:grpSpPr bwMode="auto">
          <a:xfrm>
            <a:off x="2676525" y="4484688"/>
            <a:ext cx="4521200" cy="522288"/>
            <a:chOff x="0" y="0"/>
            <a:chExt cx="2848" cy="329"/>
          </a:xfrm>
        </p:grpSpPr>
        <p:sp>
          <p:nvSpPr>
            <p:cNvPr id="37898" name="Rectangle 10"/>
            <p:cNvSpPr>
              <a:spLocks noChangeArrowheads="1"/>
            </p:cNvSpPr>
            <p:nvPr/>
          </p:nvSpPr>
          <p:spPr bwMode="auto">
            <a:xfrm>
              <a:off x="227" y="22"/>
              <a:ext cx="26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ea typeface="楷体_GB2312" pitchFamily="1" charset="-122"/>
                </a:rPr>
                <a:t>较小时，开发能力增强，</a:t>
              </a:r>
              <a:r>
                <a:rPr lang="zh-CN" altLang="en-US" sz="2400" dirty="0">
                  <a:solidFill>
                    <a:schemeClr val="bg1"/>
                  </a:solidFill>
                  <a:ea typeface="楷体_GB2312" pitchFamily="1" charset="-122"/>
                </a:rPr>
                <a:t>   </a:t>
              </a:r>
              <a:endParaRPr lang="zh-CN" altLang="en-US" sz="2400" dirty="0">
                <a:solidFill>
                  <a:schemeClr val="bg1"/>
                </a:solidFill>
                <a:latin typeface="楷体_GB2312" pitchFamily="1" charset="-122"/>
                <a:ea typeface="楷体_GB2312" pitchFamily="1" charset="-122"/>
              </a:endParaRPr>
            </a:p>
          </p:txBody>
        </p:sp>
        <p:graphicFrame>
          <p:nvGraphicFramePr>
            <p:cNvPr id="37899" name="Object 11"/>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698" r:id="rId5" imgW="190983" imgH="229116" progId="Equation.DSMT4">
                    <p:embed/>
                  </p:oleObj>
                </mc:Choice>
                <mc:Fallback>
                  <p:oleObj r:id="rId5" imgW="190983" imgH="229116"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900" name="Group 12"/>
          <p:cNvGrpSpPr>
            <a:grpSpLocks/>
          </p:cNvGrpSpPr>
          <p:nvPr/>
        </p:nvGrpSpPr>
        <p:grpSpPr bwMode="auto">
          <a:xfrm>
            <a:off x="2590801" y="5598319"/>
            <a:ext cx="6788150" cy="522288"/>
            <a:chOff x="0" y="0"/>
            <a:chExt cx="4276" cy="329"/>
          </a:xfrm>
        </p:grpSpPr>
        <p:graphicFrame>
          <p:nvGraphicFramePr>
            <p:cNvPr id="37901" name="Object 13"/>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699" r:id="rId7" imgW="190983" imgH="229116" progId="Equation.DSMT4">
                    <p:embed/>
                  </p:oleObj>
                </mc:Choice>
                <mc:Fallback>
                  <p:oleObj r:id="rId7" imgW="190983" imgH="229116"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2" name="Rectangle 14"/>
            <p:cNvSpPr>
              <a:spLocks noChangeArrowheads="1"/>
            </p:cNvSpPr>
            <p:nvPr/>
          </p:nvSpPr>
          <p:spPr bwMode="auto">
            <a:xfrm>
              <a:off x="227" y="26"/>
              <a:ext cx="40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latin typeface="Times New Roman" panose="02020603050405020304" pitchFamily="18" charset="0"/>
                  <a:ea typeface="楷体_GB2312" pitchFamily="1" charset="-122"/>
                </a:rPr>
                <a:t>一般设为每维变量变化范围的10％~20％.    </a:t>
              </a:r>
              <a:r>
                <a:rPr lang="zh-CN" altLang="en-US" sz="2400" dirty="0">
                  <a:solidFill>
                    <a:schemeClr val="bg1"/>
                  </a:solidFill>
                  <a:latin typeface="Times New Roman" panose="02020603050405020304" pitchFamily="18" charset="0"/>
                  <a:ea typeface="楷体_GB2312" pitchFamily="1" charset="-122"/>
                </a:rPr>
                <a:t> </a:t>
              </a:r>
            </a:p>
          </p:txBody>
        </p:sp>
      </p:grpSp>
      <p:sp>
        <p:nvSpPr>
          <p:cNvPr id="37903" name="Rectangle 15"/>
          <p:cNvSpPr>
            <a:spLocks noChangeArrowheads="1"/>
          </p:cNvSpPr>
          <p:nvPr/>
        </p:nvSpPr>
        <p:spPr bwMode="auto">
          <a:xfrm>
            <a:off x="5926139" y="4935538"/>
            <a:ext cx="700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但</a:t>
            </a:r>
            <a:r>
              <a:rPr lang="zh-CN" altLang="zh-CN" sz="2400">
                <a:solidFill>
                  <a:schemeClr val="bg1"/>
                </a:solidFill>
                <a:ea typeface="楷体_GB2312" pitchFamily="1" charset="-122"/>
              </a:rPr>
              <a:t>   </a:t>
            </a:r>
          </a:p>
        </p:txBody>
      </p:sp>
      <p:sp>
        <p:nvSpPr>
          <p:cNvPr id="37904" name="Rectangle 16"/>
          <p:cNvSpPr>
            <a:spLocks noChangeArrowheads="1"/>
          </p:cNvSpPr>
          <p:nvPr/>
        </p:nvSpPr>
        <p:spPr bwMode="auto">
          <a:xfrm>
            <a:off x="6345239" y="3719513"/>
            <a:ext cx="3416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粒子容易飞过最优解．</a:t>
            </a:r>
            <a:r>
              <a:rPr lang="zh-CN" altLang="zh-CN" sz="2400" dirty="0">
                <a:solidFill>
                  <a:schemeClr val="bg1"/>
                </a:solidFill>
                <a:ea typeface="楷体_GB2312" pitchFamily="1" charset="-122"/>
              </a:rPr>
              <a:t>  </a:t>
            </a:r>
          </a:p>
        </p:txBody>
      </p:sp>
      <p:sp>
        <p:nvSpPr>
          <p:cNvPr id="37905" name="Rectangle 17"/>
          <p:cNvSpPr>
            <a:spLocks noChangeArrowheads="1"/>
          </p:cNvSpPr>
          <p:nvPr/>
        </p:nvSpPr>
        <p:spPr bwMode="auto">
          <a:xfrm>
            <a:off x="6350001" y="4935538"/>
            <a:ext cx="31758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容易陷入局部最优．</a:t>
            </a:r>
            <a:r>
              <a:rPr lang="zh-CN" altLang="zh-CN" sz="2400" dirty="0">
                <a:solidFill>
                  <a:schemeClr val="bg1"/>
                </a:solidFill>
                <a:ea typeface="楷体_GB2312" pitchFamily="1" charset="-122"/>
              </a:rPr>
              <a:t>   </a:t>
            </a:r>
          </a:p>
        </p:txBody>
      </p:sp>
      <p:sp>
        <p:nvSpPr>
          <p:cNvPr id="22"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1800" dirty="0"/>
              <a:t>粒子群算法</a:t>
            </a:r>
          </a:p>
        </p:txBody>
      </p:sp>
    </p:spTree>
    <p:extLst>
      <p:ext uri="{BB962C8B-B14F-4D97-AF65-F5344CB8AC3E}">
        <p14:creationId xmlns:p14="http://schemas.microsoft.com/office/powerpoint/2010/main" val="26359888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wipe(left)">
                                      <p:cBhvr>
                                        <p:cTn id="7" dur="500"/>
                                        <p:tgtEl>
                                          <p:spTgt spid="37896"/>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892"/>
                                        </p:tgtEl>
                                        <p:attrNameLst>
                                          <p:attrName>style.visibility</p:attrName>
                                        </p:attrNameLst>
                                      </p:cBhvr>
                                      <p:to>
                                        <p:strVal val="visible"/>
                                      </p:to>
                                    </p:set>
                                    <p:animEffect transition="in" filter="wipe(left)">
                                      <p:cBhvr>
                                        <p:cTn id="11" dur="500"/>
                                        <p:tgtEl>
                                          <p:spTgt spid="378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7893"/>
                                        </p:tgtEl>
                                        <p:attrNameLst>
                                          <p:attrName>style.visibility</p:attrName>
                                        </p:attrNameLst>
                                      </p:cBhvr>
                                      <p:to>
                                        <p:strVal val="visible"/>
                                      </p:to>
                                    </p:set>
                                    <p:animEffect transition="in" filter="wipe(left)">
                                      <p:cBhvr>
                                        <p:cTn id="16" dur="500"/>
                                        <p:tgtEl>
                                          <p:spTgt spid="378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891"/>
                                        </p:tgtEl>
                                        <p:attrNameLst>
                                          <p:attrName>style.visibility</p:attrName>
                                        </p:attrNameLst>
                                      </p:cBhvr>
                                      <p:to>
                                        <p:strVal val="visible"/>
                                      </p:to>
                                    </p:set>
                                    <p:animEffect transition="in" filter="wipe(left)">
                                      <p:cBhvr>
                                        <p:cTn id="21" dur="500"/>
                                        <p:tgtEl>
                                          <p:spTgt spid="37891"/>
                                        </p:tgtEl>
                                      </p:cBhvr>
                                    </p:animEffect>
                                  </p:childTnLst>
                                </p:cTn>
                              </p:par>
                            </p:childTnLst>
                          </p:cTn>
                        </p:par>
                        <p:par>
                          <p:cTn id="22" fill="hold" nodeType="with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7904"/>
                                        </p:tgtEl>
                                        <p:attrNameLst>
                                          <p:attrName>style.visibility</p:attrName>
                                        </p:attrNameLst>
                                      </p:cBhvr>
                                      <p:to>
                                        <p:strVal val="visible"/>
                                      </p:to>
                                    </p:set>
                                    <p:animEffect transition="in" filter="wipe(left)">
                                      <p:cBhvr>
                                        <p:cTn id="25" dur="500"/>
                                        <p:tgtEl>
                                          <p:spTgt spid="3790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7897"/>
                                        </p:tgtEl>
                                        <p:attrNameLst>
                                          <p:attrName>style.visibility</p:attrName>
                                        </p:attrNameLst>
                                      </p:cBhvr>
                                      <p:to>
                                        <p:strVal val="visible"/>
                                      </p:to>
                                    </p:set>
                                    <p:animEffect transition="in" filter="wipe(left)">
                                      <p:cBhvr>
                                        <p:cTn id="30" dur="500"/>
                                        <p:tgtEl>
                                          <p:spTgt spid="378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903"/>
                                        </p:tgtEl>
                                        <p:attrNameLst>
                                          <p:attrName>style.visibility</p:attrName>
                                        </p:attrNameLst>
                                      </p:cBhvr>
                                      <p:to>
                                        <p:strVal val="visible"/>
                                      </p:to>
                                    </p:set>
                                    <p:animEffect transition="in" filter="wipe(left)">
                                      <p:cBhvr>
                                        <p:cTn id="35" dur="500"/>
                                        <p:tgtEl>
                                          <p:spTgt spid="37903"/>
                                        </p:tgtEl>
                                      </p:cBhvr>
                                    </p:animEffect>
                                  </p:childTnLst>
                                </p:cTn>
                              </p:par>
                            </p:childTnLst>
                          </p:cTn>
                        </p:par>
                        <p:par>
                          <p:cTn id="36" fill="hold" nodeType="with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7905"/>
                                        </p:tgtEl>
                                        <p:attrNameLst>
                                          <p:attrName>style.visibility</p:attrName>
                                        </p:attrNameLst>
                                      </p:cBhvr>
                                      <p:to>
                                        <p:strVal val="visible"/>
                                      </p:to>
                                    </p:set>
                                    <p:animEffect transition="in" filter="wipe(left)">
                                      <p:cBhvr>
                                        <p:cTn id="39" dur="500"/>
                                        <p:tgtEl>
                                          <p:spTgt spid="3790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37900"/>
                                        </p:tgtEl>
                                        <p:attrNameLst>
                                          <p:attrName>style.visibility</p:attrName>
                                        </p:attrNameLst>
                                      </p:cBhvr>
                                      <p:to>
                                        <p:strVal val="visible"/>
                                      </p:to>
                                    </p:set>
                                    <p:animEffect transition="in" filter="wipe(left)">
                                      <p:cBhvr>
                                        <p:cTn id="44" dur="500"/>
                                        <p:tgtEl>
                                          <p:spTgt spid="37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6" grpId="0" autoUpdateAnimBg="0"/>
      <p:bldP spid="37903" grpId="0" autoUpdateAnimBg="0"/>
      <p:bldP spid="37904" grpId="0" autoUpdateAnimBg="0"/>
      <p:bldP spid="3790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ph idx="1"/>
          </p:nvPr>
        </p:nvSpPr>
        <p:spPr>
          <a:xfrm>
            <a:off x="838200" y="718457"/>
            <a:ext cx="10515600" cy="5458506"/>
          </a:xfrm>
        </p:spPr>
        <p:txBody>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38914" name="Rectangle 2"/>
          <p:cNvSpPr>
            <a:spLocks noChangeArrowheads="1"/>
          </p:cNvSpPr>
          <p:nvPr/>
        </p:nvSpPr>
        <p:spPr bwMode="auto">
          <a:xfrm>
            <a:off x="1521227" y="1219857"/>
            <a:ext cx="29690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邻域的拓扑结构 </a:t>
            </a:r>
            <a:r>
              <a:rPr lang="zh-CN" altLang="en-US" sz="2400" dirty="0">
                <a:ea typeface="楷体_GB2312" pitchFamily="1" charset="-122"/>
              </a:rPr>
              <a:t>   </a:t>
            </a:r>
          </a:p>
        </p:txBody>
      </p:sp>
      <p:sp>
        <p:nvSpPr>
          <p:cNvPr id="38915" name="Rectangle 3"/>
          <p:cNvSpPr>
            <a:spLocks noChangeArrowheads="1"/>
          </p:cNvSpPr>
          <p:nvPr/>
        </p:nvSpPr>
        <p:spPr bwMode="auto">
          <a:xfrm>
            <a:off x="3887851" y="5596446"/>
            <a:ext cx="5724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solidFill>
                  <a:srgbClr val="002060"/>
                </a:solidFill>
                <a:ea typeface="楷体_GB2312" pitchFamily="1" charset="-122"/>
              </a:rPr>
              <a:t>全局粒子群算法和局部粒子群算法．</a:t>
            </a:r>
            <a:r>
              <a:rPr lang="zh-CN" altLang="zh-CN" sz="2400" dirty="0">
                <a:solidFill>
                  <a:srgbClr val="002060"/>
                </a:solidFill>
                <a:latin typeface="楷体_GB2312" pitchFamily="1" charset="-122"/>
                <a:ea typeface="楷体_GB2312" pitchFamily="1" charset="-122"/>
              </a:rPr>
              <a:t>    </a:t>
            </a:r>
          </a:p>
        </p:txBody>
      </p:sp>
      <p:graphicFrame>
        <p:nvGraphicFramePr>
          <p:cNvPr id="38916" name="Object 4"/>
          <p:cNvGraphicFramePr>
            <a:graphicFrameLocks noChangeAspect="1"/>
          </p:cNvGraphicFramePr>
          <p:nvPr>
            <p:extLst>
              <p:ext uri="{D42A27DB-BD31-4B8C-83A1-F6EECF244321}">
                <p14:modId xmlns:p14="http://schemas.microsoft.com/office/powerpoint/2010/main" val="3356326504"/>
              </p:ext>
            </p:extLst>
          </p:nvPr>
        </p:nvGraphicFramePr>
        <p:xfrm>
          <a:off x="8616950" y="4121151"/>
          <a:ext cx="463550" cy="550863"/>
        </p:xfrm>
        <a:graphic>
          <a:graphicData uri="http://schemas.openxmlformats.org/presentationml/2006/ole">
            <mc:AlternateContent xmlns:mc="http://schemas.openxmlformats.org/markup-compatibility/2006">
              <mc:Choice xmlns:v="urn:schemas-microsoft-com:vml" Requires="v">
                <p:oleObj spid="_x0000_s63568" r:id="rId3" imgW="203605" imgH="241722" progId="Equation.DSMT4">
                  <p:embed/>
                </p:oleObj>
              </mc:Choice>
              <mc:Fallback>
                <p:oleObj r:id="rId3" imgW="203605" imgH="24172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16950" y="4121151"/>
                        <a:ext cx="46355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5"/>
          <p:cNvSpPr>
            <a:spLocks noChangeArrowheads="1"/>
          </p:cNvSpPr>
          <p:nvPr/>
        </p:nvSpPr>
        <p:spPr bwMode="auto">
          <a:xfrm>
            <a:off x="1909764" y="1898651"/>
            <a:ext cx="5416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粒子群算法的邻域拓扑结构包括两种，</a:t>
            </a:r>
          </a:p>
        </p:txBody>
      </p:sp>
      <p:sp>
        <p:nvSpPr>
          <p:cNvPr id="38918" name="Rectangle 6"/>
          <p:cNvSpPr>
            <a:spLocks noChangeArrowheads="1"/>
          </p:cNvSpPr>
          <p:nvPr/>
        </p:nvSpPr>
        <p:spPr bwMode="auto">
          <a:xfrm>
            <a:off x="2540000" y="2528888"/>
            <a:ext cx="6686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Arial" panose="020B0604020202020204" pitchFamily="34" charset="0"/>
              <a:buChar char="•"/>
            </a:pPr>
            <a:r>
              <a:rPr lang="zh-CN" altLang="zh-CN" sz="2400" dirty="0">
                <a:ea typeface="楷体_GB2312" pitchFamily="1" charset="-122"/>
              </a:rPr>
              <a:t>一种是将群体内</a:t>
            </a:r>
            <a:r>
              <a:rPr lang="zh-CN" altLang="zh-CN" sz="2400" dirty="0">
                <a:solidFill>
                  <a:srgbClr val="002060"/>
                </a:solidFill>
                <a:ea typeface="楷体_GB2312" pitchFamily="1" charset="-122"/>
              </a:rPr>
              <a:t>所有个体</a:t>
            </a:r>
            <a:r>
              <a:rPr lang="zh-CN" altLang="zh-CN" sz="2400" dirty="0">
                <a:ea typeface="楷体_GB2312" pitchFamily="1" charset="-122"/>
              </a:rPr>
              <a:t>都作为粒子的邻域，</a:t>
            </a:r>
          </a:p>
        </p:txBody>
      </p:sp>
      <p:sp>
        <p:nvSpPr>
          <p:cNvPr id="38919" name="Rectangle 7"/>
          <p:cNvSpPr>
            <a:spLocks noChangeArrowheads="1"/>
          </p:cNvSpPr>
          <p:nvPr/>
        </p:nvSpPr>
        <p:spPr bwMode="auto">
          <a:xfrm>
            <a:off x="2476501" y="3179763"/>
            <a:ext cx="730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Arial" panose="020B0604020202020204" pitchFamily="34" charset="0"/>
              <a:buChar char="•"/>
            </a:pPr>
            <a:r>
              <a:rPr lang="zh-CN" altLang="zh-CN" sz="2400" dirty="0">
                <a:ea typeface="楷体_GB2312" pitchFamily="1" charset="-122"/>
              </a:rPr>
              <a:t>另一种是只将群体中的</a:t>
            </a:r>
            <a:r>
              <a:rPr lang="zh-CN" altLang="zh-CN" sz="2400" dirty="0">
                <a:solidFill>
                  <a:srgbClr val="002060"/>
                </a:solidFill>
                <a:ea typeface="楷体_GB2312" pitchFamily="1" charset="-122"/>
              </a:rPr>
              <a:t>部分个体</a:t>
            </a:r>
            <a:r>
              <a:rPr lang="zh-CN" altLang="zh-CN" sz="2400" dirty="0">
                <a:ea typeface="楷体_GB2312" pitchFamily="1" charset="-122"/>
              </a:rPr>
              <a:t>作为粒子的邻域．</a:t>
            </a:r>
          </a:p>
        </p:txBody>
      </p:sp>
      <p:sp>
        <p:nvSpPr>
          <p:cNvPr id="38920" name="Rectangle 8"/>
          <p:cNvSpPr>
            <a:spLocks noChangeArrowheads="1"/>
          </p:cNvSpPr>
          <p:nvPr/>
        </p:nvSpPr>
        <p:spPr bwMode="auto">
          <a:xfrm>
            <a:off x="5576889" y="4127501"/>
            <a:ext cx="2991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 群体历史最优位置  </a:t>
            </a:r>
            <a:r>
              <a:rPr lang="zh-CN" altLang="zh-CN" sz="2400">
                <a:solidFill>
                  <a:schemeClr val="bg1"/>
                </a:solidFill>
                <a:ea typeface="楷体_GB2312" pitchFamily="1" charset="-122"/>
              </a:rPr>
              <a:t>  </a:t>
            </a:r>
          </a:p>
        </p:txBody>
      </p:sp>
      <p:sp>
        <p:nvSpPr>
          <p:cNvPr id="38921" name="Rectangle 9"/>
          <p:cNvSpPr>
            <a:spLocks noChangeArrowheads="1"/>
          </p:cNvSpPr>
          <p:nvPr/>
        </p:nvSpPr>
        <p:spPr bwMode="auto">
          <a:xfrm>
            <a:off x="2225676" y="4081463"/>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邻域拓扑结构</a:t>
            </a:r>
          </a:p>
        </p:txBody>
      </p:sp>
      <p:sp>
        <p:nvSpPr>
          <p:cNvPr id="38922" name="Line 10"/>
          <p:cNvSpPr>
            <a:spLocks noChangeShapeType="1"/>
          </p:cNvSpPr>
          <p:nvPr/>
        </p:nvSpPr>
        <p:spPr bwMode="auto">
          <a:xfrm>
            <a:off x="4565650" y="4441825"/>
            <a:ext cx="1079500" cy="0"/>
          </a:xfrm>
          <a:prstGeom prst="line">
            <a:avLst/>
          </a:prstGeom>
          <a:noFill/>
          <a:ln w="28575" cap="flat" cmpd="sng">
            <a:solidFill>
              <a:srgbClr val="FF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8923" name="Rectangle 11"/>
          <p:cNvSpPr>
            <a:spLocks noChangeArrowheads="1"/>
          </p:cNvSpPr>
          <p:nvPr/>
        </p:nvSpPr>
        <p:spPr bwMode="auto">
          <a:xfrm>
            <a:off x="4706938" y="4013201"/>
            <a:ext cx="10791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solidFill>
                  <a:srgbClr val="002060"/>
                </a:solidFill>
                <a:ea typeface="楷体_GB2312" pitchFamily="1" charset="-122"/>
              </a:rPr>
              <a:t>决定</a:t>
            </a:r>
            <a:r>
              <a:rPr lang="zh-CN" altLang="zh-CN" sz="2400" dirty="0">
                <a:solidFill>
                  <a:schemeClr val="accent2"/>
                </a:solidFill>
                <a:ea typeface="楷体_GB2312" pitchFamily="1" charset="-122"/>
              </a:rPr>
              <a:t> </a:t>
            </a:r>
            <a:r>
              <a:rPr lang="zh-CN" altLang="zh-CN" sz="2400" dirty="0">
                <a:solidFill>
                  <a:srgbClr val="FFFF00"/>
                </a:solidFill>
                <a:ea typeface="楷体_GB2312" pitchFamily="1" charset="-122"/>
              </a:rPr>
              <a:t>   </a:t>
            </a:r>
          </a:p>
        </p:txBody>
      </p:sp>
      <p:sp>
        <p:nvSpPr>
          <p:cNvPr id="38924" name="Rectangle 12"/>
          <p:cNvSpPr>
            <a:spLocks noChangeArrowheads="1"/>
          </p:cNvSpPr>
          <p:nvPr/>
        </p:nvSpPr>
        <p:spPr bwMode="auto">
          <a:xfrm>
            <a:off x="2270126" y="5070476"/>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由此，将粒子群算法分为</a:t>
            </a:r>
          </a:p>
        </p:txBody>
      </p:sp>
      <p:sp>
        <p:nvSpPr>
          <p:cNvPr id="1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804685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500"/>
                                        <p:tgtEl>
                                          <p:spTgt spid="389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left)">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9"/>
                                        </p:tgtEl>
                                        <p:attrNameLst>
                                          <p:attrName>style.visibility</p:attrName>
                                        </p:attrNameLst>
                                      </p:cBhvr>
                                      <p:to>
                                        <p:strVal val="visible"/>
                                      </p:to>
                                    </p:set>
                                    <p:animEffect transition="in" filter="wipe(left)">
                                      <p:cBhvr>
                                        <p:cTn id="17" dur="500"/>
                                        <p:tgtEl>
                                          <p:spTgt spid="38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21"/>
                                        </p:tgtEl>
                                        <p:attrNameLst>
                                          <p:attrName>style.visibility</p:attrName>
                                        </p:attrNameLst>
                                      </p:cBhvr>
                                      <p:to>
                                        <p:strVal val="visible"/>
                                      </p:to>
                                    </p:set>
                                    <p:animEffect transition="in" filter="wipe(left)">
                                      <p:cBhvr>
                                        <p:cTn id="22" dur="500"/>
                                        <p:tgtEl>
                                          <p:spTgt spid="3892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8922"/>
                                        </p:tgtEl>
                                        <p:attrNameLst>
                                          <p:attrName>style.visibility</p:attrName>
                                        </p:attrNameLst>
                                      </p:cBhvr>
                                      <p:to>
                                        <p:strVal val="visible"/>
                                      </p:to>
                                    </p:set>
                                    <p:animEffect transition="in" filter="wipe(left)">
                                      <p:cBhvr>
                                        <p:cTn id="26" dur="500"/>
                                        <p:tgtEl>
                                          <p:spTgt spid="38922"/>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8923"/>
                                        </p:tgtEl>
                                        <p:attrNameLst>
                                          <p:attrName>style.visibility</p:attrName>
                                        </p:attrNameLst>
                                      </p:cBhvr>
                                      <p:to>
                                        <p:strVal val="visible"/>
                                      </p:to>
                                    </p:set>
                                    <p:animEffect transition="in" filter="wipe(left)">
                                      <p:cBhvr>
                                        <p:cTn id="30" dur="500"/>
                                        <p:tgtEl>
                                          <p:spTgt spid="389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8920"/>
                                        </p:tgtEl>
                                        <p:attrNameLst>
                                          <p:attrName>style.visibility</p:attrName>
                                        </p:attrNameLst>
                                      </p:cBhvr>
                                      <p:to>
                                        <p:strVal val="visible"/>
                                      </p:to>
                                    </p:set>
                                    <p:animEffect transition="in" filter="wipe(left)">
                                      <p:cBhvr>
                                        <p:cTn id="35" dur="500"/>
                                        <p:tgtEl>
                                          <p:spTgt spid="38920"/>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38916"/>
                                        </p:tgtEl>
                                        <p:attrNameLst>
                                          <p:attrName>style.visibility</p:attrName>
                                        </p:attrNameLst>
                                      </p:cBhvr>
                                      <p:to>
                                        <p:strVal val="visible"/>
                                      </p:to>
                                    </p:set>
                                    <p:animEffect transition="in" filter="wipe(left)">
                                      <p:cBhvr>
                                        <p:cTn id="39" dur="500"/>
                                        <p:tgtEl>
                                          <p:spTgt spid="3891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8924"/>
                                        </p:tgtEl>
                                        <p:attrNameLst>
                                          <p:attrName>style.visibility</p:attrName>
                                        </p:attrNameLst>
                                      </p:cBhvr>
                                      <p:to>
                                        <p:strVal val="visible"/>
                                      </p:to>
                                    </p:set>
                                    <p:animEffect transition="in" filter="wipe(left)">
                                      <p:cBhvr>
                                        <p:cTn id="44" dur="500"/>
                                        <p:tgtEl>
                                          <p:spTgt spid="38924"/>
                                        </p:tgtEl>
                                      </p:cBhvr>
                                    </p:animEffect>
                                  </p:childTnLst>
                                </p:cTn>
                              </p:par>
                            </p:childTnLst>
                          </p:cTn>
                        </p:par>
                        <p:par>
                          <p:cTn id="45" fill="hold" nodeType="with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8915"/>
                                        </p:tgtEl>
                                        <p:attrNameLst>
                                          <p:attrName>style.visibility</p:attrName>
                                        </p:attrNameLst>
                                      </p:cBhvr>
                                      <p:to>
                                        <p:strVal val="visible"/>
                                      </p:to>
                                    </p:set>
                                    <p:animEffect transition="in" filter="wipe(left)">
                                      <p:cBhvr>
                                        <p:cTn id="48"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7" grpId="0" autoUpdateAnimBg="0"/>
      <p:bldP spid="38918" grpId="0" autoUpdateAnimBg="0"/>
      <p:bldP spid="38919" grpId="0" autoUpdateAnimBg="0"/>
      <p:bldP spid="38920" grpId="0" autoUpdateAnimBg="0"/>
      <p:bldP spid="38921" grpId="0" autoUpdateAnimBg="0"/>
      <p:bldP spid="38922" grpId="0" animBg="1"/>
      <p:bldP spid="38923" grpId="0" autoUpdateAnimBg="0"/>
      <p:bldP spid="3892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40962" name="Rectangle 2"/>
          <p:cNvSpPr>
            <a:spLocks noChangeArrowheads="1"/>
          </p:cNvSpPr>
          <p:nvPr/>
        </p:nvSpPr>
        <p:spPr bwMode="auto">
          <a:xfrm>
            <a:off x="1714021" y="1252426"/>
            <a:ext cx="20457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停止准则 </a:t>
            </a:r>
            <a:r>
              <a:rPr lang="zh-CN" altLang="en-US" sz="2400" dirty="0">
                <a:ea typeface="楷体_GB2312" pitchFamily="1" charset="-122"/>
              </a:rPr>
              <a:t>   </a:t>
            </a:r>
          </a:p>
        </p:txBody>
      </p:sp>
      <p:sp>
        <p:nvSpPr>
          <p:cNvPr id="40963" name="Rectangle 3"/>
          <p:cNvSpPr>
            <a:spLocks noChangeArrowheads="1"/>
          </p:cNvSpPr>
          <p:nvPr/>
        </p:nvSpPr>
        <p:spPr bwMode="auto">
          <a:xfrm>
            <a:off x="2090739" y="2038500"/>
            <a:ext cx="46474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停止准则一般有如下两种：</a:t>
            </a:r>
            <a:r>
              <a:rPr lang="zh-CN" altLang="zh-CN" sz="2400" dirty="0">
                <a:solidFill>
                  <a:schemeClr val="bg1"/>
                </a:solidFill>
                <a:latin typeface="楷体_GB2312" pitchFamily="1" charset="-122"/>
                <a:ea typeface="楷体_GB2312" pitchFamily="1" charset="-122"/>
              </a:rPr>
              <a:t>     </a:t>
            </a:r>
          </a:p>
        </p:txBody>
      </p:sp>
      <p:sp>
        <p:nvSpPr>
          <p:cNvPr id="40964" name="Rectangle 4"/>
          <p:cNvSpPr>
            <a:spLocks noChangeArrowheads="1"/>
          </p:cNvSpPr>
          <p:nvPr/>
        </p:nvSpPr>
        <p:spPr bwMode="auto">
          <a:xfrm>
            <a:off x="3759774" y="2653618"/>
            <a:ext cx="73791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buFont typeface="Arial" panose="020B0604020202020204" pitchFamily="34" charset="0"/>
              <a:buChar char="•"/>
            </a:pPr>
            <a:r>
              <a:rPr lang="zh-CN" altLang="zh-CN" sz="2400" dirty="0">
                <a:solidFill>
                  <a:srgbClr val="002060"/>
                </a:solidFill>
                <a:ea typeface="楷体_GB2312" pitchFamily="1" charset="-122"/>
              </a:rPr>
              <a:t>最大迭代步数  </a:t>
            </a:r>
            <a:r>
              <a:rPr lang="zh-CN" altLang="en-US" sz="2400" dirty="0">
                <a:solidFill>
                  <a:srgbClr val="002060"/>
                </a:solidFill>
                <a:ea typeface="楷体_GB2312" pitchFamily="1" charset="-122"/>
              </a:rPr>
              <a:t>（</a:t>
            </a:r>
            <a:r>
              <a:rPr lang="zh-CN" altLang="en-US" dirty="0"/>
              <a:t>一般取</a:t>
            </a:r>
            <a:r>
              <a:rPr lang="en-US" altLang="zh-CN" dirty="0"/>
              <a:t>100~4000</a:t>
            </a:r>
            <a:r>
              <a:rPr lang="zh-CN" altLang="en-US" dirty="0"/>
              <a:t>，太少解不稳定，太多浪费时间。对于复杂问题，可以相应地提高</a:t>
            </a:r>
            <a:r>
              <a:rPr lang="zh-CN" altLang="en-US" sz="2400" dirty="0">
                <a:solidFill>
                  <a:srgbClr val="002060"/>
                </a:solidFill>
                <a:ea typeface="楷体_GB2312" pitchFamily="1" charset="-122"/>
              </a:rPr>
              <a:t>）</a:t>
            </a:r>
            <a:r>
              <a:rPr lang="zh-CN" altLang="zh-CN" sz="2400" dirty="0">
                <a:solidFill>
                  <a:srgbClr val="002060"/>
                </a:solidFill>
                <a:ea typeface="楷体_GB2312" pitchFamily="1" charset="-122"/>
              </a:rPr>
              <a:t>    </a:t>
            </a:r>
          </a:p>
        </p:txBody>
      </p:sp>
      <p:sp>
        <p:nvSpPr>
          <p:cNvPr id="40965" name="Rectangle 5"/>
          <p:cNvSpPr>
            <a:spLocks noChangeArrowheads="1"/>
          </p:cNvSpPr>
          <p:nvPr/>
        </p:nvSpPr>
        <p:spPr bwMode="auto">
          <a:xfrm>
            <a:off x="3800475" y="3675063"/>
            <a:ext cx="30299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Arial" panose="020B0604020202020204" pitchFamily="34" charset="0"/>
              <a:buChar char="•"/>
            </a:pPr>
            <a:r>
              <a:rPr lang="zh-CN" altLang="zh-CN" sz="2400" dirty="0">
                <a:solidFill>
                  <a:srgbClr val="002060"/>
                </a:solidFill>
                <a:ea typeface="楷体_GB2312" pitchFamily="1" charset="-122"/>
              </a:rPr>
              <a:t>可接受的满意解     </a:t>
            </a:r>
          </a:p>
        </p:txBody>
      </p:sp>
      <p:sp>
        <p:nvSpPr>
          <p:cNvPr id="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2400" dirty="0"/>
              <a:t>粒子群算法</a:t>
            </a:r>
          </a:p>
        </p:txBody>
      </p:sp>
    </p:spTree>
    <p:extLst>
      <p:ext uri="{BB962C8B-B14F-4D97-AF65-F5344CB8AC3E}">
        <p14:creationId xmlns:p14="http://schemas.microsoft.com/office/powerpoint/2010/main" val="2753055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left)">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0964" grpId="0" autoUpdateAnimBg="0"/>
      <p:bldP spid="4096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41986" name="Rectangle 2"/>
          <p:cNvSpPr>
            <a:spLocks noChangeArrowheads="1"/>
          </p:cNvSpPr>
          <p:nvPr/>
        </p:nvSpPr>
        <p:spPr bwMode="auto">
          <a:xfrm>
            <a:off x="1448207" y="1264306"/>
            <a:ext cx="3328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粒子空间的初始化</a:t>
            </a:r>
            <a:r>
              <a:rPr lang="zh-CN" altLang="en-US" sz="2400" dirty="0">
                <a:ea typeface="楷体_GB2312" pitchFamily="1" charset="-122"/>
              </a:rPr>
              <a:t>   </a:t>
            </a:r>
          </a:p>
        </p:txBody>
      </p:sp>
      <p:sp>
        <p:nvSpPr>
          <p:cNvPr id="41987" name="Rectangle 3"/>
          <p:cNvSpPr>
            <a:spLocks noChangeArrowheads="1"/>
          </p:cNvSpPr>
          <p:nvPr/>
        </p:nvSpPr>
        <p:spPr bwMode="auto">
          <a:xfrm>
            <a:off x="1572602" y="1834423"/>
            <a:ext cx="978119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lnSpc>
                <a:spcPct val="120000"/>
              </a:lnSpc>
            </a:pPr>
            <a:r>
              <a:rPr lang="zh-CN" altLang="zh-CN" sz="2400" dirty="0">
                <a:solidFill>
                  <a:schemeClr val="bg1"/>
                </a:solidFill>
                <a:ea typeface="楷体_GB2312" pitchFamily="1" charset="-122"/>
              </a:rPr>
              <a:t>        </a:t>
            </a:r>
            <a:r>
              <a:rPr lang="zh-CN" altLang="zh-CN" sz="2400" dirty="0">
                <a:ea typeface="楷体_GB2312" pitchFamily="1" charset="-122"/>
              </a:rPr>
              <a:t>较好地选择粒子的初始化空间，将大大缩短收敛时间．</a:t>
            </a:r>
            <a:r>
              <a:rPr lang="zh-CN" altLang="en-US" sz="2400" dirty="0">
                <a:ea typeface="楷体_GB2312" pitchFamily="1" charset="-122"/>
              </a:rPr>
              <a:t>常用为随机初始化，但</a:t>
            </a:r>
            <a:r>
              <a:rPr lang="zh-CN" altLang="en-US" sz="2400" dirty="0">
                <a:latin typeface="宋体" panose="02010600030101010101" pitchFamily="2" charset="-122"/>
                <a:ea typeface="宋体" panose="02010600030101010101" pitchFamily="2" charset="-122"/>
              </a:rPr>
              <a:t>一些优化策略被使用以提高初始种群的多样性和分布均匀性。例如：一些特定的映射函数或满足某种特定分布（正态，均匀等）。</a:t>
            </a:r>
          </a:p>
          <a:p>
            <a:pPr eaLnBrk="0" hangingPunct="0">
              <a:lnSpc>
                <a:spcPct val="120000"/>
              </a:lnSpc>
            </a:pPr>
            <a:r>
              <a:rPr lang="en-US" altLang="zh-CN" sz="2400" dirty="0">
                <a:ea typeface="楷体_GB2312" pitchFamily="1" charset="-122"/>
              </a:rPr>
              <a:t>       </a:t>
            </a:r>
            <a:r>
              <a:rPr lang="zh-CN" altLang="en-US" sz="2400" dirty="0">
                <a:ea typeface="楷体_GB2312" pitchFamily="1" charset="-122"/>
              </a:rPr>
              <a:t>总之，</a:t>
            </a:r>
            <a:r>
              <a:rPr lang="zh-CN" altLang="zh-CN" sz="2400" dirty="0">
                <a:ea typeface="楷体_GB2312" pitchFamily="1" charset="-122"/>
              </a:rPr>
              <a:t>初始化空间根据具体问题的不同而不同，也就是说，这是问题依赖的．</a:t>
            </a:r>
            <a:r>
              <a:rPr lang="zh-CN" altLang="zh-CN" sz="2400" dirty="0">
                <a:solidFill>
                  <a:schemeClr val="bg1"/>
                </a:solidFill>
                <a:latin typeface="楷体_GB2312" pitchFamily="1" charset="-122"/>
                <a:ea typeface="楷体_GB2312" pitchFamily="1" charset="-122"/>
              </a:rPr>
              <a:t>     </a:t>
            </a:r>
            <a:endParaRPr lang="zh-CN" altLang="zh-CN" sz="2400" dirty="0">
              <a:ea typeface="楷体_GB2312" pitchFamily="1" charset="-122"/>
            </a:endParaRPr>
          </a:p>
        </p:txBody>
      </p:sp>
      <p:sp>
        <p:nvSpPr>
          <p:cNvPr id="41988" name="Rectangle 4" descr="紫色网格"/>
          <p:cNvSpPr>
            <a:spLocks noChangeArrowheads="1"/>
          </p:cNvSpPr>
          <p:nvPr/>
        </p:nvSpPr>
        <p:spPr bwMode="auto">
          <a:xfrm>
            <a:off x="2211523" y="4237971"/>
            <a:ext cx="7339979" cy="1938992"/>
          </a:xfrm>
          <a:prstGeom prst="rect">
            <a:avLst/>
          </a:prstGeom>
          <a:blipFill dpi="0" rotWithShape="1">
            <a:blip r:embed="rId2"/>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r>
              <a:rPr lang="zh-CN" altLang="zh-CN" sz="2400">
                <a:solidFill>
                  <a:schemeClr val="bg1"/>
                </a:solidFill>
                <a:ea typeface="楷体_GB2312" pitchFamily="1" charset="-122"/>
              </a:rPr>
              <a:t>        从上面的介绍可以看到，粒子群算法与其他现代</a:t>
            </a:r>
          </a:p>
          <a:p>
            <a:pPr eaLnBrk="0" hangingPunct="0"/>
            <a:r>
              <a:rPr lang="zh-CN" altLang="zh-CN" sz="2400">
                <a:solidFill>
                  <a:schemeClr val="bg1"/>
                </a:solidFill>
                <a:ea typeface="楷体_GB2312" pitchFamily="1" charset="-122"/>
              </a:rPr>
              <a:t>优化方法相比的一个明显特色就是所需调整的</a:t>
            </a:r>
            <a:r>
              <a:rPr lang="zh-CN" altLang="zh-CN" sz="2400">
                <a:solidFill>
                  <a:srgbClr val="FFFF00"/>
                </a:solidFill>
                <a:ea typeface="楷体_GB2312" pitchFamily="1" charset="-122"/>
              </a:rPr>
              <a:t>参数很</a:t>
            </a:r>
          </a:p>
          <a:p>
            <a:pPr eaLnBrk="0" hangingPunct="0"/>
            <a:r>
              <a:rPr lang="zh-CN" altLang="zh-CN" sz="2400">
                <a:solidFill>
                  <a:srgbClr val="FFFF00"/>
                </a:solidFill>
                <a:ea typeface="楷体_GB2312" pitchFamily="1" charset="-122"/>
              </a:rPr>
              <a:t>少</a:t>
            </a:r>
            <a:r>
              <a:rPr lang="zh-CN" altLang="zh-CN" sz="2400">
                <a:solidFill>
                  <a:schemeClr val="bg1"/>
                </a:solidFill>
                <a:ea typeface="楷体_GB2312" pitchFamily="1" charset="-122"/>
              </a:rPr>
              <a:t>．相对来说，</a:t>
            </a:r>
            <a:r>
              <a:rPr lang="zh-CN" altLang="zh-CN" sz="2400">
                <a:solidFill>
                  <a:srgbClr val="FFFF00"/>
                </a:solidFill>
                <a:ea typeface="楷体_GB2312" pitchFamily="1" charset="-122"/>
              </a:rPr>
              <a:t>惯性因子</a:t>
            </a:r>
            <a:r>
              <a:rPr lang="zh-CN" altLang="zh-CN" sz="2400">
                <a:solidFill>
                  <a:schemeClr val="bg1"/>
                </a:solidFill>
                <a:ea typeface="楷体_GB2312" pitchFamily="1" charset="-122"/>
              </a:rPr>
              <a:t>和</a:t>
            </a:r>
            <a:r>
              <a:rPr lang="zh-CN" altLang="zh-CN" sz="2400">
                <a:solidFill>
                  <a:srgbClr val="FFFF00"/>
                </a:solidFill>
                <a:ea typeface="楷体_GB2312" pitchFamily="1" charset="-122"/>
              </a:rPr>
              <a:t>邻域定义</a:t>
            </a:r>
            <a:r>
              <a:rPr lang="zh-CN" altLang="zh-CN" sz="2400">
                <a:solidFill>
                  <a:schemeClr val="bg1"/>
                </a:solidFill>
                <a:ea typeface="楷体_GB2312" pitchFamily="1" charset="-122"/>
              </a:rPr>
              <a:t>较为重要．这些</a:t>
            </a:r>
          </a:p>
          <a:p>
            <a:pPr eaLnBrk="0" hangingPunct="0"/>
            <a:r>
              <a:rPr lang="zh-CN" altLang="zh-CN" sz="2400">
                <a:solidFill>
                  <a:schemeClr val="bg1"/>
                </a:solidFill>
                <a:ea typeface="楷体_GB2312" pitchFamily="1" charset="-122"/>
              </a:rPr>
              <a:t>为数不多的关键参数的设置却对算法的精度和效率有</a:t>
            </a:r>
          </a:p>
          <a:p>
            <a:pPr eaLnBrk="0" hangingPunct="0"/>
            <a:r>
              <a:rPr lang="zh-CN" altLang="zh-CN" sz="2400">
                <a:solidFill>
                  <a:schemeClr val="bg1"/>
                </a:solidFill>
                <a:ea typeface="楷体_GB2312" pitchFamily="1" charset="-122"/>
              </a:rPr>
              <a:t>着显著影响．</a:t>
            </a:r>
          </a:p>
        </p:txBody>
      </p:sp>
      <p:sp>
        <p:nvSpPr>
          <p:cNvPr id="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2400" dirty="0"/>
              <a:t>粒子群算法</a:t>
            </a:r>
          </a:p>
        </p:txBody>
      </p:sp>
      <p:sp>
        <p:nvSpPr>
          <p:cNvPr id="2" name="矩形 1"/>
          <p:cNvSpPr/>
          <p:nvPr/>
        </p:nvSpPr>
        <p:spPr>
          <a:xfrm>
            <a:off x="2076448" y="3313671"/>
            <a:ext cx="8101221"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80707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988"/>
                                        </p:tgtEl>
                                        <p:attrNameLst>
                                          <p:attrName>style.visibility</p:attrName>
                                        </p:attrNameLst>
                                      </p:cBhvr>
                                      <p:to>
                                        <p:strVal val="visible"/>
                                      </p:to>
                                    </p:set>
                                    <p:anim calcmode="lin" valueType="num">
                                      <p:cBhvr additive="base">
                                        <p:cTn id="13" dur="500" fill="hold"/>
                                        <p:tgtEl>
                                          <p:spTgt spid="41988"/>
                                        </p:tgtEl>
                                        <p:attrNameLst>
                                          <p:attrName>ppt_x</p:attrName>
                                        </p:attrNameLst>
                                      </p:cBhvr>
                                      <p:tavLst>
                                        <p:tav tm="0">
                                          <p:val>
                                            <p:strVal val="1+#ppt_w/2"/>
                                          </p:val>
                                        </p:tav>
                                        <p:tav tm="100000">
                                          <p:val>
                                            <p:strVal val="#ppt_x"/>
                                          </p:val>
                                        </p:tav>
                                      </p:tavLst>
                                    </p:anim>
                                    <p:anim calcmode="lin" valueType="num">
                                      <p:cBhvr additive="base">
                                        <p:cTn id="14" dur="500" fill="hold"/>
                                        <p:tgtEl>
                                          <p:spTgt spid="419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8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276225"/>
            <a:ext cx="8229600" cy="717550"/>
          </a:xfrm>
        </p:spPr>
        <p:txBody>
          <a:bodyPr/>
          <a:lstStyle/>
          <a:p>
            <a:r>
              <a:rPr lang="zh-CN" altLang="zh-CN">
                <a:latin typeface="DFKai-SB" panose="03000509000000000000" pitchFamily="65" charset="-120"/>
              </a:rPr>
              <a:t>算法流程</a:t>
            </a:r>
          </a:p>
        </p:txBody>
      </p:sp>
      <p:sp>
        <p:nvSpPr>
          <p:cNvPr id="25603" name="Rectangle 3"/>
          <p:cNvSpPr>
            <a:spLocks noGrp="1" noChangeArrowheads="1"/>
          </p:cNvSpPr>
          <p:nvPr>
            <p:ph type="body" idx="1"/>
          </p:nvPr>
        </p:nvSpPr>
        <p:spPr>
          <a:xfrm>
            <a:off x="887504" y="528009"/>
            <a:ext cx="10623177" cy="5927165"/>
          </a:xfrm>
        </p:spPr>
        <p:txBody>
          <a:bodyPr>
            <a:noAutofit/>
          </a:bodyPr>
          <a:lstStyle/>
          <a:p>
            <a:pPr marL="0" indent="-23812">
              <a:lnSpc>
                <a:spcPct val="120000"/>
              </a:lnSpc>
              <a:spcAft>
                <a:spcPts val="600"/>
              </a:spcAft>
              <a:buClr>
                <a:schemeClr val="tx1"/>
              </a:buClr>
              <a:buNone/>
            </a:pPr>
            <a:r>
              <a:rPr lang="zh-CN" altLang="en-US" sz="1800" dirty="0">
                <a:latin typeface="华文宋体" panose="02010600040101010101" pitchFamily="2" charset="-122"/>
                <a:ea typeface="华文宋体" panose="02010600040101010101" pitchFamily="2" charset="-122"/>
              </a:rPr>
              <a:t>粒子群算法流程：</a:t>
            </a:r>
            <a:endParaRPr lang="en-US" altLang="zh-CN" sz="1800" dirty="0">
              <a:latin typeface="华文宋体" panose="02010600040101010101" pitchFamily="2" charset="-122"/>
              <a:ea typeface="华文宋体" panose="02010600040101010101" pitchFamily="2" charset="-122"/>
            </a:endParaRPr>
          </a:p>
          <a:p>
            <a:pPr marL="1385888" lvl="2" indent="-495300">
              <a:lnSpc>
                <a:spcPct val="120000"/>
              </a:lnSpc>
              <a:buClr>
                <a:schemeClr val="tx1"/>
              </a:buClr>
              <a:buFont typeface="Wingdings" panose="05000000000000000000" pitchFamily="2" charset="2"/>
              <a:buAutoNum type="arabicPeriod"/>
            </a:pPr>
            <a:r>
              <a:rPr lang="en-US" altLang="zh-CN" sz="1800" i="1" dirty="0">
                <a:solidFill>
                  <a:schemeClr val="tx2"/>
                </a:solidFill>
                <a:latin typeface="华文宋体" panose="02010600040101010101" pitchFamily="2" charset="-122"/>
                <a:ea typeface="华文宋体" panose="02010600040101010101" pitchFamily="2" charset="-122"/>
              </a:rPr>
              <a:t>Initial</a:t>
            </a:r>
            <a:r>
              <a:rPr lang="zh-TW" altLang="en-US" sz="1800" dirty="0">
                <a:solidFill>
                  <a:schemeClr val="tx2"/>
                </a:solidFill>
                <a:latin typeface="华文宋体" panose="02010600040101010101" pitchFamily="2" charset="-122"/>
                <a:ea typeface="华文宋体" panose="02010600040101010101" pitchFamily="2" charset="-122"/>
              </a:rPr>
              <a:t>：</a:t>
            </a:r>
          </a:p>
          <a:p>
            <a:pPr marL="1708150" lvl="3" indent="-412750">
              <a:lnSpc>
                <a:spcPct val="120000"/>
              </a:lnSpc>
              <a:buNone/>
            </a:pPr>
            <a:r>
              <a:rPr lang="zh-TW" altLang="en-US"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初始化粒子群体（群体规模为n），包括随机位置和速度。</a:t>
            </a:r>
          </a:p>
          <a:p>
            <a:pPr marL="1385888" lvl="2" indent="-495300">
              <a:lnSpc>
                <a:spcPct val="120000"/>
              </a:lnSpc>
              <a:buClr>
                <a:schemeClr val="tx1"/>
              </a:buClr>
              <a:buFont typeface="Wingdings" panose="05000000000000000000" pitchFamily="2" charset="2"/>
              <a:buAutoNum type="arabicPeriod"/>
            </a:pPr>
            <a:r>
              <a:rPr lang="en-US" altLang="zh-CN" sz="1800" i="1" dirty="0">
                <a:solidFill>
                  <a:schemeClr val="tx2"/>
                </a:solidFill>
                <a:latin typeface="华文宋体" panose="02010600040101010101" pitchFamily="2" charset="-122"/>
                <a:ea typeface="华文宋体" panose="02010600040101010101" pitchFamily="2" charset="-122"/>
              </a:rPr>
              <a:t>Evaluation</a:t>
            </a:r>
            <a:r>
              <a:rPr lang="zh-TW" altLang="en-US" sz="1800" i="1" dirty="0">
                <a:solidFill>
                  <a:schemeClr val="tx2"/>
                </a:solidFill>
                <a:latin typeface="华文宋体" panose="02010600040101010101" pitchFamily="2" charset="-122"/>
                <a:ea typeface="华文宋体" panose="02010600040101010101" pitchFamily="2" charset="-122"/>
              </a:rPr>
              <a:t>：</a:t>
            </a:r>
          </a:p>
          <a:p>
            <a:pPr marL="1708150" lvl="3" indent="-412750">
              <a:lnSpc>
                <a:spcPct val="120000"/>
              </a:lnSpc>
              <a:buNone/>
            </a:pPr>
            <a:r>
              <a:rPr lang="zh-TW" altLang="en-US"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根据</a:t>
            </a:r>
            <a:r>
              <a:rPr lang="en-US" altLang="zh-CN" dirty="0">
                <a:latin typeface="华文宋体" panose="02010600040101010101" pitchFamily="2" charset="-122"/>
                <a:ea typeface="华文宋体" panose="02010600040101010101" pitchFamily="2" charset="-122"/>
              </a:rPr>
              <a:t>fitness function </a:t>
            </a:r>
            <a:r>
              <a:rPr lang="zh-CN" altLang="en-US" dirty="0">
                <a:latin typeface="华文宋体" panose="02010600040101010101" pitchFamily="2" charset="-122"/>
                <a:ea typeface="华文宋体" panose="02010600040101010101" pitchFamily="2" charset="-122"/>
              </a:rPr>
              <a:t>，评价每个粒子的适应度。</a:t>
            </a:r>
            <a:endParaRPr lang="zh-TW" altLang="en-US" dirty="0">
              <a:latin typeface="华文宋体" panose="02010600040101010101" pitchFamily="2" charset="-122"/>
              <a:ea typeface="华文宋体" panose="02010600040101010101" pitchFamily="2" charset="-122"/>
            </a:endParaRPr>
          </a:p>
          <a:p>
            <a:pPr marL="1385888" lvl="2" indent="-495300">
              <a:lnSpc>
                <a:spcPct val="120000"/>
              </a:lnSpc>
              <a:buClr>
                <a:schemeClr val="tx1"/>
              </a:buClr>
              <a:buFont typeface="Wingdings" panose="05000000000000000000" pitchFamily="2" charset="2"/>
              <a:buAutoNum type="arabicPeriod"/>
            </a:pPr>
            <a:r>
              <a:rPr lang="en-US" altLang="zh-CN" sz="1800" i="1" dirty="0">
                <a:solidFill>
                  <a:schemeClr val="tx2"/>
                </a:solidFill>
                <a:latin typeface="华文宋体" panose="02010600040101010101" pitchFamily="2" charset="-122"/>
                <a:ea typeface="华文宋体" panose="02010600040101010101" pitchFamily="2" charset="-122"/>
              </a:rPr>
              <a:t>Fin</a:t>
            </a:r>
            <a:r>
              <a:rPr lang="zh-CN" altLang="en-US" sz="1800" i="1" dirty="0">
                <a:solidFill>
                  <a:schemeClr val="tx2"/>
                </a:solidFill>
                <a:latin typeface="华文宋体" panose="02010600040101010101" pitchFamily="2" charset="-122"/>
                <a:ea typeface="华文宋体" panose="02010600040101010101" pitchFamily="2" charset="-122"/>
              </a:rPr>
              <a:t>d</a:t>
            </a:r>
            <a:r>
              <a:rPr lang="en-US" altLang="zh-CN" sz="1800" i="1" dirty="0">
                <a:solidFill>
                  <a:schemeClr val="tx2"/>
                </a:solidFill>
                <a:latin typeface="华文宋体" panose="02010600040101010101" pitchFamily="2" charset="-122"/>
                <a:ea typeface="华文宋体" panose="02010600040101010101" pitchFamily="2" charset="-122"/>
              </a:rPr>
              <a:t> the </a:t>
            </a:r>
            <a:r>
              <a:rPr lang="en-US" altLang="zh-CN" sz="1800" i="1" dirty="0" err="1">
                <a:solidFill>
                  <a:schemeClr val="tx2"/>
                </a:solidFill>
                <a:latin typeface="华文宋体" panose="02010600040101010101" pitchFamily="2" charset="-122"/>
                <a:ea typeface="华文宋体" panose="02010600040101010101" pitchFamily="2" charset="-122"/>
              </a:rPr>
              <a:t>Pbest</a:t>
            </a:r>
            <a:r>
              <a:rPr lang="zh-TW" altLang="en-US" sz="1800" i="1" dirty="0">
                <a:solidFill>
                  <a:schemeClr val="tx2"/>
                </a:solidFill>
                <a:latin typeface="华文宋体" panose="02010600040101010101" pitchFamily="2" charset="-122"/>
                <a:ea typeface="华文宋体" panose="02010600040101010101" pitchFamily="2" charset="-122"/>
              </a:rPr>
              <a:t>：</a:t>
            </a:r>
          </a:p>
          <a:p>
            <a:pPr marL="1708150" lvl="3" indent="-412750">
              <a:lnSpc>
                <a:spcPct val="120000"/>
              </a:lnSpc>
              <a:buNone/>
            </a:pPr>
            <a:r>
              <a:rPr lang="zh-CN" altLang="en-US" dirty="0">
                <a:latin typeface="华文宋体" panose="02010600040101010101" pitchFamily="2" charset="-122"/>
                <a:ea typeface="华文宋体" panose="02010600040101010101" pitchFamily="2" charset="-122"/>
              </a:rPr>
              <a:t>   对每个粒子，将其当前适应值与其个体历史最佳位置（pbest）对应的适应值做比较，如果当前的适应值更高，则将用当前位置更新历史最佳位置pbest。</a:t>
            </a:r>
          </a:p>
          <a:p>
            <a:pPr marL="1385888" lvl="2" indent="-495300">
              <a:lnSpc>
                <a:spcPct val="120000"/>
              </a:lnSpc>
              <a:buClr>
                <a:schemeClr val="tx1"/>
              </a:buClr>
              <a:buFont typeface="Wingdings" panose="05000000000000000000" pitchFamily="2" charset="2"/>
              <a:buAutoNum type="arabicPeriod"/>
            </a:pPr>
            <a:r>
              <a:rPr lang="en-US" altLang="zh-CN" sz="1800" i="1" dirty="0">
                <a:solidFill>
                  <a:schemeClr val="tx2"/>
                </a:solidFill>
                <a:latin typeface="华文宋体" panose="02010600040101010101" pitchFamily="2" charset="-122"/>
                <a:ea typeface="华文宋体" panose="02010600040101010101" pitchFamily="2" charset="-122"/>
              </a:rPr>
              <a:t>Fin</a:t>
            </a:r>
            <a:r>
              <a:rPr lang="zh-CN" altLang="en-US" sz="1800" i="1" dirty="0">
                <a:solidFill>
                  <a:schemeClr val="tx2"/>
                </a:solidFill>
                <a:latin typeface="华文宋体" panose="02010600040101010101" pitchFamily="2" charset="-122"/>
                <a:ea typeface="华文宋体" panose="02010600040101010101" pitchFamily="2" charset="-122"/>
              </a:rPr>
              <a:t>d</a:t>
            </a:r>
            <a:r>
              <a:rPr lang="en-US" altLang="zh-CN" sz="1800" i="1" dirty="0">
                <a:solidFill>
                  <a:schemeClr val="tx2"/>
                </a:solidFill>
                <a:latin typeface="华文宋体" panose="02010600040101010101" pitchFamily="2" charset="-122"/>
                <a:ea typeface="华文宋体" panose="02010600040101010101" pitchFamily="2" charset="-122"/>
              </a:rPr>
              <a:t> the </a:t>
            </a:r>
            <a:r>
              <a:rPr lang="en-US" altLang="zh-CN" sz="1800" i="1" dirty="0" err="1">
                <a:solidFill>
                  <a:schemeClr val="tx2"/>
                </a:solidFill>
                <a:latin typeface="华文宋体" panose="02010600040101010101" pitchFamily="2" charset="-122"/>
                <a:ea typeface="华文宋体" panose="02010600040101010101" pitchFamily="2" charset="-122"/>
              </a:rPr>
              <a:t>Gbest</a:t>
            </a:r>
            <a:r>
              <a:rPr lang="zh-TW" altLang="en-US" sz="1800" i="1" dirty="0">
                <a:solidFill>
                  <a:schemeClr val="tx2"/>
                </a:solidFill>
                <a:latin typeface="华文宋体" panose="02010600040101010101" pitchFamily="2" charset="-122"/>
                <a:ea typeface="华文宋体" panose="02010600040101010101" pitchFamily="2" charset="-122"/>
              </a:rPr>
              <a:t>：</a:t>
            </a:r>
          </a:p>
          <a:p>
            <a:pPr marL="1708150" lvl="3" indent="-412750">
              <a:lnSpc>
                <a:spcPct val="120000"/>
              </a:lnSpc>
              <a:buNone/>
            </a:pPr>
            <a:r>
              <a:rPr lang="zh-TW" altLang="en-US"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对每个粒子，将其当前适应值与全局最佳位置（gbest）对应的适应值做比较，如果当前的适应值更高，则将用当前粒子的位置更新全局最佳位置gbest。</a:t>
            </a:r>
          </a:p>
          <a:p>
            <a:pPr marL="1385888" lvl="2" indent="-495300">
              <a:lnSpc>
                <a:spcPct val="120000"/>
              </a:lnSpc>
              <a:buClr>
                <a:schemeClr val="tx1"/>
              </a:buClr>
              <a:buFont typeface="Wingdings" panose="05000000000000000000" pitchFamily="2" charset="2"/>
              <a:buAutoNum type="arabicPeriod"/>
            </a:pPr>
            <a:r>
              <a:rPr lang="en-US" altLang="zh-CN" sz="1800" i="1" dirty="0">
                <a:solidFill>
                  <a:schemeClr val="tx2"/>
                </a:solidFill>
                <a:latin typeface="华文宋体" panose="02010600040101010101" pitchFamily="2" charset="-122"/>
                <a:ea typeface="华文宋体" panose="02010600040101010101" pitchFamily="2" charset="-122"/>
              </a:rPr>
              <a:t>Update the Velocity</a:t>
            </a:r>
            <a:r>
              <a:rPr lang="zh-TW" altLang="en-US" sz="1800" i="1" dirty="0">
                <a:solidFill>
                  <a:schemeClr val="tx2"/>
                </a:solidFill>
                <a:latin typeface="华文宋体" panose="02010600040101010101" pitchFamily="2" charset="-122"/>
                <a:ea typeface="华文宋体" panose="02010600040101010101" pitchFamily="2" charset="-122"/>
              </a:rPr>
              <a:t>：</a:t>
            </a:r>
          </a:p>
          <a:p>
            <a:pPr marL="1708150" lvl="3" indent="-412750">
              <a:lnSpc>
                <a:spcPct val="120000"/>
              </a:lnSpc>
              <a:buNone/>
            </a:pPr>
            <a:r>
              <a:rPr lang="zh-TW" altLang="en-US"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根据公式</a:t>
            </a:r>
            <a:r>
              <a:rPr lang="zh-TW" altLang="en-US" dirty="0">
                <a:latin typeface="华文宋体" panose="02010600040101010101" pitchFamily="2" charset="-122"/>
                <a:ea typeface="华文宋体" panose="02010600040101010101" pitchFamily="2" charset="-122"/>
              </a:rPr>
              <a:t>更新每</a:t>
            </a:r>
            <a:r>
              <a:rPr lang="zh-CN" altLang="en-US" dirty="0">
                <a:latin typeface="华文宋体" panose="02010600040101010101" pitchFamily="2" charset="-122"/>
                <a:ea typeface="华文宋体" panose="02010600040101010101" pitchFamily="2" charset="-122"/>
              </a:rPr>
              <a:t>个粒子的</a:t>
            </a:r>
            <a:r>
              <a:rPr lang="zh-TW" altLang="en-US" dirty="0">
                <a:latin typeface="华文宋体" panose="02010600040101010101" pitchFamily="2" charset="-122"/>
                <a:ea typeface="华文宋体" panose="02010600040101010101" pitchFamily="2" charset="-122"/>
              </a:rPr>
              <a:t>速度</a:t>
            </a:r>
            <a:r>
              <a:rPr lang="zh-CN" altLang="en-US" dirty="0">
                <a:latin typeface="华文宋体" panose="02010600040101010101" pitchFamily="2" charset="-122"/>
                <a:ea typeface="华文宋体" panose="02010600040101010101" pitchFamily="2" charset="-122"/>
              </a:rPr>
              <a:t>与</a:t>
            </a:r>
            <a:r>
              <a:rPr lang="zh-TW" altLang="en-US" dirty="0">
                <a:latin typeface="华文宋体" panose="02010600040101010101" pitchFamily="2" charset="-122"/>
                <a:ea typeface="华文宋体" panose="02010600040101010101" pitchFamily="2" charset="-122"/>
              </a:rPr>
              <a:t>位置。</a:t>
            </a:r>
          </a:p>
          <a:p>
            <a:pPr marL="1385888" lvl="2" indent="-495300">
              <a:lnSpc>
                <a:spcPct val="120000"/>
              </a:lnSpc>
              <a:buClr>
                <a:schemeClr val="tx1"/>
              </a:buClr>
              <a:buFont typeface="Wingdings" panose="05000000000000000000" pitchFamily="2" charset="2"/>
              <a:buAutoNum type="arabicPeriod"/>
            </a:pPr>
            <a:r>
              <a:rPr lang="zh-CN" altLang="en-US" sz="1800" dirty="0">
                <a:latin typeface="华文宋体" panose="02010600040101010101" pitchFamily="2" charset="-122"/>
                <a:ea typeface="华文宋体" panose="02010600040101010101" pitchFamily="2" charset="-122"/>
              </a:rPr>
              <a:t>如未满足结束条件，则返回步骤2</a:t>
            </a:r>
          </a:p>
          <a:p>
            <a:pPr marL="1385888" lvl="2" indent="-495300">
              <a:lnSpc>
                <a:spcPct val="120000"/>
              </a:lnSpc>
              <a:buClr>
                <a:schemeClr val="tx1"/>
              </a:buClr>
              <a:buNone/>
            </a:pPr>
            <a:r>
              <a:rPr lang="zh-CN" altLang="en-US" sz="1800" dirty="0">
                <a:latin typeface="华文宋体" panose="02010600040101010101" pitchFamily="2" charset="-122"/>
                <a:ea typeface="华文宋体" panose="02010600040101010101" pitchFamily="2" charset="-122"/>
              </a:rPr>
              <a:t>    通常算法达到最大迭代次数或者最佳适应度值的增量小于某个给定的阈值时算法停止。</a:t>
            </a:r>
          </a:p>
        </p:txBody>
      </p:sp>
      <p:sp>
        <p:nvSpPr>
          <p:cNvPr id="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3420854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342356" y="5674519"/>
            <a:ext cx="7507287" cy="503238"/>
          </a:xfrm>
        </p:spPr>
        <p:txBody>
          <a:bodyPr>
            <a:normAutofit/>
          </a:bodyPr>
          <a:lstStyle/>
          <a:p>
            <a:pPr algn="ctr"/>
            <a:r>
              <a:rPr lang="zh-CN" altLang="zh-CN" sz="1800" dirty="0">
                <a:solidFill>
                  <a:schemeClr val="tx1"/>
                </a:solidFill>
                <a:ea typeface="楷体_GB2312" pitchFamily="1" charset="-122"/>
              </a:rPr>
              <a:t>粒子群优化算法流程图</a:t>
            </a:r>
          </a:p>
        </p:txBody>
      </p:sp>
      <p:sp>
        <p:nvSpPr>
          <p:cNvPr id="26627" name="Rectangle 3"/>
          <p:cNvSpPr>
            <a:spLocks noGrp="1" noChangeArrowheads="1"/>
          </p:cNvSpPr>
          <p:nvPr>
            <p:ph type="body" idx="1"/>
          </p:nvPr>
        </p:nvSpPr>
        <p:spPr/>
        <p:txBody>
          <a:bodyPr/>
          <a:lstStyle/>
          <a:p>
            <a:endParaRPr lang="zh-CN" altLang="zh-CN" dirty="0"/>
          </a:p>
          <a:p>
            <a:pPr>
              <a:buFont typeface="Wingdings" panose="05000000000000000000" pitchFamily="2" charset="2"/>
              <a:buNone/>
            </a:pPr>
            <a:endParaRPr lang="zh-CN" altLang="zh-CN" dirty="0"/>
          </a:p>
        </p:txBody>
      </p:sp>
      <p:sp>
        <p:nvSpPr>
          <p:cNvPr id="26628" name="Text Box 4"/>
          <p:cNvSpPr txBox="1">
            <a:spLocks noChangeArrowheads="1"/>
          </p:cNvSpPr>
          <p:nvPr/>
        </p:nvSpPr>
        <p:spPr bwMode="auto">
          <a:xfrm>
            <a:off x="2340864" y="1703833"/>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20000"/>
              </a:spcBef>
              <a:buClr>
                <a:schemeClr val="folHlink"/>
              </a:buClr>
              <a:buSzPct val="60000"/>
              <a:buFont typeface="Wingdings" panose="05000000000000000000" pitchFamily="2" charset="2"/>
              <a:buNone/>
            </a:pPr>
            <a:r>
              <a:rPr lang="zh-CN" altLang="zh-CN" sz="2000">
                <a:solidFill>
                  <a:srgbClr val="000000"/>
                </a:solidFill>
                <a:latin typeface="Times New Roman" panose="02020603050405020304" pitchFamily="18" charset="0"/>
              </a:rPr>
              <a:t>         </a:t>
            </a:r>
            <a:endParaRPr lang="zh-CN" altLang="zh-CN" sz="2000">
              <a:latin typeface="Times New Roman" panose="02020603050405020304" pitchFamily="18" charset="0"/>
            </a:endParaRPr>
          </a:p>
        </p:txBody>
      </p:sp>
      <p:grpSp>
        <p:nvGrpSpPr>
          <p:cNvPr id="26629" name="Group 5"/>
          <p:cNvGrpSpPr>
            <a:grpSpLocks/>
          </p:cNvGrpSpPr>
          <p:nvPr/>
        </p:nvGrpSpPr>
        <p:grpSpPr bwMode="auto">
          <a:xfrm>
            <a:off x="3026665" y="865632"/>
            <a:ext cx="5921375" cy="4648200"/>
            <a:chOff x="0" y="0"/>
            <a:chExt cx="3730" cy="2928"/>
          </a:xfrm>
        </p:grpSpPr>
        <p:graphicFrame>
          <p:nvGraphicFramePr>
            <p:cNvPr id="26630" name="Object 6"/>
            <p:cNvGraphicFramePr>
              <a:graphicFrameLocks noChangeAspect="1"/>
            </p:cNvGraphicFramePr>
            <p:nvPr/>
          </p:nvGraphicFramePr>
          <p:xfrm>
            <a:off x="2048" y="940"/>
            <a:ext cx="76" cy="136"/>
          </p:xfrm>
          <a:graphic>
            <a:graphicData uri="http://schemas.openxmlformats.org/presentationml/2006/ole">
              <mc:AlternateContent xmlns:mc="http://schemas.openxmlformats.org/markup-compatibility/2006">
                <mc:Choice xmlns:v="urn:schemas-microsoft-com:vml" Requires="v">
                  <p:oleObj spid="_x0000_s80961" r:id="rId3" imgW="114866" imgH="216687" progId="Equation.3">
                    <p:embed/>
                  </p:oleObj>
                </mc:Choice>
                <mc:Fallback>
                  <p:oleObj r:id="rId3" imgW="114866" imgH="2166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940"/>
                          <a:ext cx="7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7"/>
            <p:cNvSpPr>
              <a:spLocks noChangeArrowheads="1"/>
            </p:cNvSpPr>
            <p:nvPr/>
          </p:nvSpPr>
          <p:spPr bwMode="auto">
            <a:xfrm>
              <a:off x="1269" y="0"/>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开始</a:t>
              </a:r>
            </a:p>
          </p:txBody>
        </p:sp>
        <p:sp>
          <p:nvSpPr>
            <p:cNvPr id="26632" name="Rectangle 8"/>
            <p:cNvSpPr>
              <a:spLocks noChangeArrowheads="1"/>
            </p:cNvSpPr>
            <p:nvPr/>
          </p:nvSpPr>
          <p:spPr bwMode="auto">
            <a:xfrm>
              <a:off x="1167" y="384"/>
              <a:ext cx="1587"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初始化粒子群</a:t>
              </a:r>
            </a:p>
          </p:txBody>
        </p:sp>
        <p:sp>
          <p:nvSpPr>
            <p:cNvPr id="26633" name="Rectangle 9"/>
            <p:cNvSpPr>
              <a:spLocks noChangeArrowheads="1"/>
            </p:cNvSpPr>
            <p:nvPr/>
          </p:nvSpPr>
          <p:spPr bwMode="auto">
            <a:xfrm>
              <a:off x="911" y="768"/>
              <a:ext cx="2203"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计算每个粒子的适应度</a:t>
              </a:r>
            </a:p>
          </p:txBody>
        </p:sp>
        <p:sp>
          <p:nvSpPr>
            <p:cNvPr id="26634" name="Rectangle 10"/>
            <p:cNvSpPr>
              <a:spLocks noChangeArrowheads="1"/>
            </p:cNvSpPr>
            <p:nvPr/>
          </p:nvSpPr>
          <p:spPr bwMode="auto">
            <a:xfrm>
              <a:off x="567" y="1200"/>
              <a:ext cx="3163" cy="288"/>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根据适应度更新pbest、gbest，更新粒子位置速度</a:t>
              </a:r>
            </a:p>
          </p:txBody>
        </p:sp>
        <p:sp>
          <p:nvSpPr>
            <p:cNvPr id="26635" name="Rectangle 11"/>
            <p:cNvSpPr>
              <a:spLocks noChangeArrowheads="1"/>
            </p:cNvSpPr>
            <p:nvPr/>
          </p:nvSpPr>
          <p:spPr bwMode="auto">
            <a:xfrm>
              <a:off x="1320" y="2688"/>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结束</a:t>
              </a:r>
            </a:p>
          </p:txBody>
        </p:sp>
        <p:sp>
          <p:nvSpPr>
            <p:cNvPr id="26636" name="Line 12"/>
            <p:cNvSpPr>
              <a:spLocks noChangeShapeType="1"/>
            </p:cNvSpPr>
            <p:nvPr/>
          </p:nvSpPr>
          <p:spPr bwMode="auto">
            <a:xfrm>
              <a:off x="1831" y="2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7" name="Line 13"/>
            <p:cNvSpPr>
              <a:spLocks noChangeShapeType="1"/>
            </p:cNvSpPr>
            <p:nvPr/>
          </p:nvSpPr>
          <p:spPr bwMode="auto">
            <a:xfrm>
              <a:off x="1831" y="624"/>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Line 14"/>
            <p:cNvSpPr>
              <a:spLocks noChangeShapeType="1"/>
            </p:cNvSpPr>
            <p:nvPr/>
          </p:nvSpPr>
          <p:spPr bwMode="auto">
            <a:xfrm>
              <a:off x="1831" y="1008"/>
              <a:ext cx="1" cy="192"/>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9" name="Line 15"/>
            <p:cNvSpPr>
              <a:spLocks noChangeShapeType="1"/>
            </p:cNvSpPr>
            <p:nvPr/>
          </p:nvSpPr>
          <p:spPr bwMode="auto">
            <a:xfrm>
              <a:off x="1831" y="14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Line 16"/>
            <p:cNvSpPr>
              <a:spLocks noChangeShapeType="1"/>
            </p:cNvSpPr>
            <p:nvPr/>
          </p:nvSpPr>
          <p:spPr bwMode="auto">
            <a:xfrm>
              <a:off x="1831" y="2352"/>
              <a:ext cx="1" cy="288"/>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1" name="Line 17"/>
            <p:cNvSpPr>
              <a:spLocks noChangeShapeType="1"/>
            </p:cNvSpPr>
            <p:nvPr/>
          </p:nvSpPr>
          <p:spPr bwMode="auto">
            <a:xfrm>
              <a:off x="298" y="672"/>
              <a:ext cx="1383" cy="1"/>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2" name="Text Box 18"/>
            <p:cNvSpPr txBox="1">
              <a:spLocks noChangeArrowheads="1"/>
            </p:cNvSpPr>
            <p:nvPr/>
          </p:nvSpPr>
          <p:spPr bwMode="auto">
            <a:xfrm>
              <a:off x="0" y="1680"/>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sz="2000">
                  <a:latin typeface="Times New Roman" panose="02020603050405020304" pitchFamily="18" charset="0"/>
                </a:rPr>
                <a:t>no</a:t>
              </a:r>
            </a:p>
          </p:txBody>
        </p:sp>
        <p:sp>
          <p:nvSpPr>
            <p:cNvPr id="26643" name="Text Box 19"/>
            <p:cNvSpPr txBox="1">
              <a:spLocks noChangeArrowheads="1"/>
            </p:cNvSpPr>
            <p:nvPr/>
          </p:nvSpPr>
          <p:spPr bwMode="auto">
            <a:xfrm>
              <a:off x="1882" y="2400"/>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0000"/>
                </a:lnSpc>
                <a:spcBef>
                  <a:spcPct val="50000"/>
                </a:spcBef>
                <a:buClr>
                  <a:schemeClr val="folHlink"/>
                </a:buClr>
                <a:buSzPct val="60000"/>
                <a:buFont typeface="Wingdings" panose="05000000000000000000" pitchFamily="2" charset="2"/>
                <a:buNone/>
              </a:pPr>
              <a:r>
                <a:rPr lang="zh-CN" altLang="zh-CN" sz="2000">
                  <a:latin typeface="Times New Roman" panose="02020603050405020304" pitchFamily="18" charset="0"/>
                </a:rPr>
                <a:t>yes</a:t>
              </a:r>
            </a:p>
          </p:txBody>
        </p:sp>
        <p:sp>
          <p:nvSpPr>
            <p:cNvPr id="26644" name="Rectangle 20"/>
            <p:cNvSpPr>
              <a:spLocks noChangeArrowheads="1"/>
            </p:cNvSpPr>
            <p:nvPr/>
          </p:nvSpPr>
          <p:spPr bwMode="auto">
            <a:xfrm>
              <a:off x="926" y="1728"/>
              <a:ext cx="1988"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dirty="0">
                  <a:latin typeface="Times New Roman" panose="02020603050405020304" pitchFamily="18" charset="0"/>
                </a:rPr>
                <a:t>达到最大迭代次数或</a:t>
              </a:r>
            </a:p>
            <a:p>
              <a:pPr algn="ctr" eaLnBrk="0" hangingPunct="0">
                <a:lnSpc>
                  <a:spcPct val="90000"/>
                </a:lnSpc>
                <a:spcBef>
                  <a:spcPct val="20000"/>
                </a:spcBef>
                <a:buClr>
                  <a:schemeClr val="folHlink"/>
                </a:buClr>
                <a:buSzPct val="60000"/>
                <a:buFont typeface="Wingdings" panose="05000000000000000000" pitchFamily="2" charset="2"/>
                <a:buNone/>
              </a:pPr>
              <a:r>
                <a:rPr lang="zh-CN" altLang="zh-CN" dirty="0">
                  <a:latin typeface="Times New Roman" panose="02020603050405020304" pitchFamily="18" charset="0"/>
                </a:rPr>
                <a:t>全局最优位置满足最小界限？</a:t>
              </a:r>
            </a:p>
          </p:txBody>
        </p:sp>
        <p:sp>
          <p:nvSpPr>
            <p:cNvPr id="26645" name="AutoShape 21"/>
            <p:cNvSpPr>
              <a:spLocks noChangeArrowheads="1"/>
            </p:cNvSpPr>
            <p:nvPr/>
          </p:nvSpPr>
          <p:spPr bwMode="auto">
            <a:xfrm>
              <a:off x="451" y="1584"/>
              <a:ext cx="2715" cy="768"/>
            </a:xfrm>
            <a:prstGeom prst="diamond">
              <a:avLst/>
            </a:prstGeom>
            <a:noFill/>
            <a:ln w="9525" cmpd="sng">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6" name="Line 22"/>
            <p:cNvSpPr>
              <a:spLocks noChangeShapeType="1"/>
            </p:cNvSpPr>
            <p:nvPr/>
          </p:nvSpPr>
          <p:spPr bwMode="auto">
            <a:xfrm>
              <a:off x="298" y="672"/>
              <a:ext cx="1" cy="1296"/>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23"/>
            <p:cNvSpPr>
              <a:spLocks noChangeShapeType="1"/>
            </p:cNvSpPr>
            <p:nvPr/>
          </p:nvSpPr>
          <p:spPr bwMode="auto">
            <a:xfrm>
              <a:off x="298" y="1968"/>
              <a:ext cx="153" cy="1"/>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75069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148270" y="1671067"/>
            <a:ext cx="7596187" cy="4752975"/>
          </a:xfrm>
          <a:prstGeom prst="rect">
            <a:avLst/>
          </a:prstGeom>
          <a:gradFill rotWithShape="1">
            <a:gsLst>
              <a:gs pos="0">
                <a:srgbClr val="CCECFF">
                  <a:gamma/>
                  <a:tint val="0"/>
                  <a:invGamma/>
                </a:srgbClr>
              </a:gs>
              <a:gs pos="100000">
                <a:srgbClr val="CCE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 name="Oval 3"/>
          <p:cNvSpPr>
            <a:spLocks noChangeArrowheads="1"/>
          </p:cNvSpPr>
          <p:nvPr/>
        </p:nvSpPr>
        <p:spPr bwMode="auto">
          <a:xfrm>
            <a:off x="4524756" y="1744092"/>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2" name="Oval 4"/>
          <p:cNvSpPr>
            <a:spLocks noChangeArrowheads="1"/>
          </p:cNvSpPr>
          <p:nvPr/>
        </p:nvSpPr>
        <p:spPr bwMode="auto">
          <a:xfrm>
            <a:off x="2292731" y="3112517"/>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3" name="Oval 5"/>
          <p:cNvSpPr>
            <a:spLocks noChangeArrowheads="1"/>
          </p:cNvSpPr>
          <p:nvPr/>
        </p:nvSpPr>
        <p:spPr bwMode="auto">
          <a:xfrm>
            <a:off x="4740656" y="25362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4" name="Oval 6"/>
          <p:cNvSpPr>
            <a:spLocks noChangeArrowheads="1"/>
          </p:cNvSpPr>
          <p:nvPr/>
        </p:nvSpPr>
        <p:spPr bwMode="auto">
          <a:xfrm>
            <a:off x="5172456" y="1815530"/>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5" name="Oval 7"/>
          <p:cNvSpPr>
            <a:spLocks noChangeArrowheads="1"/>
          </p:cNvSpPr>
          <p:nvPr/>
        </p:nvSpPr>
        <p:spPr bwMode="auto">
          <a:xfrm>
            <a:off x="2795970" y="1167830"/>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6" name="Oval 8"/>
          <p:cNvSpPr>
            <a:spLocks noChangeArrowheads="1"/>
          </p:cNvSpPr>
          <p:nvPr/>
        </p:nvSpPr>
        <p:spPr bwMode="auto">
          <a:xfrm>
            <a:off x="5820156" y="31839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7" name="Oval 9"/>
          <p:cNvSpPr>
            <a:spLocks noChangeArrowheads="1"/>
          </p:cNvSpPr>
          <p:nvPr/>
        </p:nvSpPr>
        <p:spPr bwMode="auto">
          <a:xfrm>
            <a:off x="3372231" y="31839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8" name="Oval 10"/>
          <p:cNvSpPr>
            <a:spLocks noChangeArrowheads="1"/>
          </p:cNvSpPr>
          <p:nvPr/>
        </p:nvSpPr>
        <p:spPr bwMode="auto">
          <a:xfrm>
            <a:off x="4164395" y="1528192"/>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Oval 11"/>
          <p:cNvSpPr>
            <a:spLocks noChangeArrowheads="1"/>
          </p:cNvSpPr>
          <p:nvPr/>
        </p:nvSpPr>
        <p:spPr bwMode="auto">
          <a:xfrm>
            <a:off x="4451731" y="2391792"/>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0" name="Oval 12"/>
          <p:cNvSpPr>
            <a:spLocks noChangeArrowheads="1"/>
          </p:cNvSpPr>
          <p:nvPr/>
        </p:nvSpPr>
        <p:spPr bwMode="auto">
          <a:xfrm>
            <a:off x="6396420" y="4265042"/>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1" name="Oval 13"/>
          <p:cNvSpPr>
            <a:spLocks noChangeArrowheads="1"/>
          </p:cNvSpPr>
          <p:nvPr/>
        </p:nvSpPr>
        <p:spPr bwMode="auto">
          <a:xfrm>
            <a:off x="5316920" y="807467"/>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Oval 14"/>
          <p:cNvSpPr>
            <a:spLocks noChangeArrowheads="1"/>
          </p:cNvSpPr>
          <p:nvPr/>
        </p:nvSpPr>
        <p:spPr bwMode="auto">
          <a:xfrm>
            <a:off x="1787906" y="807467"/>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3" name="Rectangle 15"/>
          <p:cNvSpPr>
            <a:spLocks noChangeArrowheads="1"/>
          </p:cNvSpPr>
          <p:nvPr/>
        </p:nvSpPr>
        <p:spPr bwMode="auto">
          <a:xfrm>
            <a:off x="2868201" y="5973919"/>
            <a:ext cx="5113337" cy="288925"/>
          </a:xfrm>
          <a:prstGeom prst="rect">
            <a:avLst/>
          </a:prstGeom>
          <a:noFill/>
          <a:ln>
            <a:noFill/>
          </a:ln>
          <a:effectLst/>
          <a:extLst/>
        </p:spPr>
        <p:txBody>
          <a:bodyPr wrap="none" anchor="ctr"/>
          <a:lstStyle/>
          <a:p>
            <a:pPr algn="ctr" eaLnBrk="0" hangingPunct="0"/>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维简例</a:t>
            </a:r>
            <a:endParaRPr lang="zh-TW" altLang="en-US" dirty="0">
              <a:latin typeface="宋体" panose="02010600030101010101" pitchFamily="2" charset="-122"/>
              <a:ea typeface="宋体" panose="02010600030101010101" pitchFamily="2" charset="-122"/>
            </a:endParaRPr>
          </a:p>
        </p:txBody>
      </p:sp>
      <p:sp>
        <p:nvSpPr>
          <p:cNvPr id="27664" name="Oval 16"/>
          <p:cNvSpPr>
            <a:spLocks noChangeArrowheads="1"/>
          </p:cNvSpPr>
          <p:nvPr/>
        </p:nvSpPr>
        <p:spPr bwMode="auto">
          <a:xfrm>
            <a:off x="2940432" y="1815529"/>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5" name="Oval 17"/>
          <p:cNvSpPr>
            <a:spLocks noChangeArrowheads="1"/>
          </p:cNvSpPr>
          <p:nvPr/>
        </p:nvSpPr>
        <p:spPr bwMode="auto">
          <a:xfrm>
            <a:off x="3443669" y="4192017"/>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Oval 18"/>
          <p:cNvSpPr>
            <a:spLocks noChangeArrowheads="1"/>
          </p:cNvSpPr>
          <p:nvPr/>
        </p:nvSpPr>
        <p:spPr bwMode="auto">
          <a:xfrm>
            <a:off x="6469444" y="181552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Oval 19"/>
          <p:cNvSpPr>
            <a:spLocks noChangeArrowheads="1"/>
          </p:cNvSpPr>
          <p:nvPr/>
        </p:nvSpPr>
        <p:spPr bwMode="auto">
          <a:xfrm>
            <a:off x="5243894" y="2607692"/>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8" name="Oval 20"/>
          <p:cNvSpPr>
            <a:spLocks noChangeArrowheads="1"/>
          </p:cNvSpPr>
          <p:nvPr/>
        </p:nvSpPr>
        <p:spPr bwMode="auto">
          <a:xfrm>
            <a:off x="7548944" y="541597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9" name="Oval 21"/>
          <p:cNvSpPr>
            <a:spLocks noChangeArrowheads="1"/>
          </p:cNvSpPr>
          <p:nvPr/>
        </p:nvSpPr>
        <p:spPr bwMode="auto">
          <a:xfrm>
            <a:off x="5532819" y="368877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Rectangle 22"/>
          <p:cNvSpPr>
            <a:spLocks noChangeArrowheads="1"/>
          </p:cNvSpPr>
          <p:nvPr/>
        </p:nvSpPr>
        <p:spPr bwMode="auto">
          <a:xfrm>
            <a:off x="8341106" y="807467"/>
            <a:ext cx="1403350" cy="1368425"/>
          </a:xfrm>
          <a:prstGeom prst="rect">
            <a:avLst/>
          </a:prstGeom>
          <a:gradFill rotWithShape="1">
            <a:gsLst>
              <a:gs pos="0">
                <a:srgbClr val="336699">
                  <a:gamma/>
                  <a:tint val="0"/>
                  <a:invGamma/>
                </a:srgbClr>
              </a:gs>
              <a:gs pos="100000">
                <a:srgbClr val="336699">
                  <a:alpha val="50000"/>
                </a:srgbClr>
              </a:gs>
            </a:gsLst>
            <a:lin ang="5400000" scaled="1"/>
          </a:gradFill>
          <a:ln w="9525" cmpd="sng">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671" name="Oval 23"/>
          <p:cNvSpPr>
            <a:spLocks noChangeArrowheads="1"/>
          </p:cNvSpPr>
          <p:nvPr/>
        </p:nvSpPr>
        <p:spPr bwMode="auto">
          <a:xfrm>
            <a:off x="8445882" y="1240854"/>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672" name="Text Box 24"/>
          <p:cNvSpPr txBox="1">
            <a:spLocks noChangeArrowheads="1"/>
          </p:cNvSpPr>
          <p:nvPr/>
        </p:nvSpPr>
        <p:spPr bwMode="auto">
          <a:xfrm>
            <a:off x="8844345" y="807466"/>
            <a:ext cx="612775" cy="336550"/>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600">
                <a:effectLst>
                  <a:outerShdw blurRad="38100" dist="38100" dir="2700000" algn="tl">
                    <a:srgbClr val="C0C0C0"/>
                  </a:outerShdw>
                </a:effectLst>
                <a:ea typeface="PMingLiU" panose="02020500000000000000" pitchFamily="18" charset="-120"/>
              </a:rPr>
              <a:t>Note</a:t>
            </a:r>
          </a:p>
        </p:txBody>
      </p:sp>
      <p:sp>
        <p:nvSpPr>
          <p:cNvPr id="27673" name="Text Box 25"/>
          <p:cNvSpPr txBox="1">
            <a:spLocks noChangeArrowheads="1"/>
          </p:cNvSpPr>
          <p:nvPr/>
        </p:nvSpPr>
        <p:spPr bwMode="auto">
          <a:xfrm>
            <a:off x="8701469" y="1167830"/>
            <a:ext cx="6413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合理解</a:t>
            </a:r>
          </a:p>
        </p:txBody>
      </p:sp>
      <p:sp>
        <p:nvSpPr>
          <p:cNvPr id="27674" name="Oval 26"/>
          <p:cNvSpPr>
            <a:spLocks noChangeArrowheads="1"/>
          </p:cNvSpPr>
          <p:nvPr/>
        </p:nvSpPr>
        <p:spPr bwMode="auto">
          <a:xfrm>
            <a:off x="5488369" y="363004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5" name="Oval 27"/>
          <p:cNvSpPr>
            <a:spLocks noChangeArrowheads="1"/>
          </p:cNvSpPr>
          <p:nvPr/>
        </p:nvSpPr>
        <p:spPr bwMode="auto">
          <a:xfrm>
            <a:off x="8412544" y="152819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Text Box 28"/>
          <p:cNvSpPr txBox="1">
            <a:spLocks noChangeArrowheads="1"/>
          </p:cNvSpPr>
          <p:nvPr/>
        </p:nvSpPr>
        <p:spPr bwMode="auto">
          <a:xfrm>
            <a:off x="8628444" y="1456755"/>
            <a:ext cx="9461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目前最優解</a:t>
            </a:r>
          </a:p>
        </p:txBody>
      </p:sp>
      <p:sp>
        <p:nvSpPr>
          <p:cNvPr id="27677" name="Oval 29"/>
          <p:cNvSpPr>
            <a:spLocks noChangeArrowheads="1"/>
          </p:cNvSpPr>
          <p:nvPr/>
        </p:nvSpPr>
        <p:spPr bwMode="auto">
          <a:xfrm>
            <a:off x="3948494" y="1744092"/>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8" name="Oval 30"/>
          <p:cNvSpPr>
            <a:spLocks noChangeArrowheads="1"/>
          </p:cNvSpPr>
          <p:nvPr/>
        </p:nvSpPr>
        <p:spPr bwMode="auto">
          <a:xfrm>
            <a:off x="7477507" y="1599629"/>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9" name="Oval 31"/>
          <p:cNvSpPr>
            <a:spLocks noChangeArrowheads="1"/>
          </p:cNvSpPr>
          <p:nvPr/>
        </p:nvSpPr>
        <p:spPr bwMode="auto">
          <a:xfrm>
            <a:off x="4164394" y="4768279"/>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0" name="Oval 32"/>
          <p:cNvSpPr>
            <a:spLocks noChangeArrowheads="1"/>
          </p:cNvSpPr>
          <p:nvPr/>
        </p:nvSpPr>
        <p:spPr bwMode="auto">
          <a:xfrm>
            <a:off x="8628444" y="5200079"/>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1" name="Oval 33"/>
          <p:cNvSpPr>
            <a:spLocks noChangeArrowheads="1"/>
          </p:cNvSpPr>
          <p:nvPr/>
        </p:nvSpPr>
        <p:spPr bwMode="auto">
          <a:xfrm>
            <a:off x="5101019" y="2033017"/>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Oval 34"/>
          <p:cNvSpPr>
            <a:spLocks noChangeArrowheads="1"/>
          </p:cNvSpPr>
          <p:nvPr/>
        </p:nvSpPr>
        <p:spPr bwMode="auto">
          <a:xfrm>
            <a:off x="6540882" y="3256979"/>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3" name="Oval 35"/>
          <p:cNvSpPr>
            <a:spLocks noChangeArrowheads="1"/>
          </p:cNvSpPr>
          <p:nvPr/>
        </p:nvSpPr>
        <p:spPr bwMode="auto">
          <a:xfrm>
            <a:off x="8412544" y="1888554"/>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4" name="Text Box 36"/>
          <p:cNvSpPr txBox="1">
            <a:spLocks noChangeArrowheads="1"/>
          </p:cNvSpPr>
          <p:nvPr/>
        </p:nvSpPr>
        <p:spPr bwMode="auto">
          <a:xfrm>
            <a:off x="8628444" y="1829816"/>
            <a:ext cx="9461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區域最佳解</a:t>
            </a:r>
          </a:p>
        </p:txBody>
      </p:sp>
      <p:sp>
        <p:nvSpPr>
          <p:cNvPr id="27685" name="Text Box 37"/>
          <p:cNvSpPr txBox="1">
            <a:spLocks noChangeArrowheads="1"/>
          </p:cNvSpPr>
          <p:nvPr/>
        </p:nvSpPr>
        <p:spPr bwMode="auto">
          <a:xfrm>
            <a:off x="8772906" y="3544316"/>
            <a:ext cx="4889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全域</a:t>
            </a:r>
          </a:p>
        </p:txBody>
      </p:sp>
      <p:sp>
        <p:nvSpPr>
          <p:cNvPr id="27686" name="Text Box 38"/>
          <p:cNvSpPr txBox="1">
            <a:spLocks noChangeArrowheads="1"/>
          </p:cNvSpPr>
          <p:nvPr/>
        </p:nvSpPr>
        <p:spPr bwMode="auto">
          <a:xfrm>
            <a:off x="7693406" y="951930"/>
            <a:ext cx="4889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區域</a:t>
            </a:r>
          </a:p>
        </p:txBody>
      </p:sp>
      <p:sp>
        <p:nvSpPr>
          <p:cNvPr id="27687" name="Line 39"/>
          <p:cNvSpPr>
            <a:spLocks noChangeShapeType="1"/>
          </p:cNvSpPr>
          <p:nvPr/>
        </p:nvSpPr>
        <p:spPr bwMode="auto">
          <a:xfrm flipH="1">
            <a:off x="7477506" y="1096392"/>
            <a:ext cx="215900" cy="144463"/>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688" name="Group 40"/>
          <p:cNvGrpSpPr>
            <a:grpSpLocks/>
          </p:cNvGrpSpPr>
          <p:nvPr/>
        </p:nvGrpSpPr>
        <p:grpSpPr bwMode="auto">
          <a:xfrm>
            <a:off x="5736019" y="1672655"/>
            <a:ext cx="1668462" cy="1893887"/>
            <a:chOff x="0" y="0"/>
            <a:chExt cx="1051" cy="1193"/>
          </a:xfrm>
        </p:grpSpPr>
        <p:sp>
          <p:nvSpPr>
            <p:cNvPr id="27689" name="Line 41"/>
            <p:cNvSpPr>
              <a:spLocks noChangeShapeType="1"/>
            </p:cNvSpPr>
            <p:nvPr/>
          </p:nvSpPr>
          <p:spPr bwMode="auto">
            <a:xfrm flipV="1">
              <a:off x="587" y="0"/>
              <a:ext cx="464" cy="12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0" name="Line 42"/>
            <p:cNvSpPr>
              <a:spLocks noChangeShapeType="1"/>
            </p:cNvSpPr>
            <p:nvPr/>
          </p:nvSpPr>
          <p:spPr bwMode="auto">
            <a:xfrm flipH="1">
              <a:off x="0" y="182"/>
              <a:ext cx="507" cy="101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91" name="Group 43"/>
          <p:cNvGrpSpPr>
            <a:grpSpLocks/>
          </p:cNvGrpSpPr>
          <p:nvPr/>
        </p:nvGrpSpPr>
        <p:grpSpPr bwMode="auto">
          <a:xfrm>
            <a:off x="3076956" y="1815530"/>
            <a:ext cx="2489200" cy="1844675"/>
            <a:chOff x="0" y="0"/>
            <a:chExt cx="1568" cy="1162"/>
          </a:xfrm>
        </p:grpSpPr>
        <p:grpSp>
          <p:nvGrpSpPr>
            <p:cNvPr id="27692" name="Group 44"/>
            <p:cNvGrpSpPr>
              <a:grpSpLocks/>
            </p:cNvGrpSpPr>
            <p:nvPr/>
          </p:nvGrpSpPr>
          <p:grpSpPr bwMode="auto">
            <a:xfrm>
              <a:off x="0" y="0"/>
              <a:ext cx="1488" cy="1162"/>
              <a:chOff x="0" y="0"/>
              <a:chExt cx="1488" cy="1162"/>
            </a:xfrm>
          </p:grpSpPr>
          <p:sp>
            <p:nvSpPr>
              <p:cNvPr id="27693" name="Line 45"/>
              <p:cNvSpPr>
                <a:spLocks noChangeShapeType="1"/>
              </p:cNvSpPr>
              <p:nvPr/>
            </p:nvSpPr>
            <p:spPr bwMode="auto">
              <a:xfrm flipV="1">
                <a:off x="50" y="0"/>
                <a:ext cx="454" cy="4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4" name="Line 46"/>
              <p:cNvSpPr>
                <a:spLocks noChangeShapeType="1"/>
              </p:cNvSpPr>
              <p:nvPr/>
            </p:nvSpPr>
            <p:spPr bwMode="auto">
              <a:xfrm>
                <a:off x="0" y="95"/>
                <a:ext cx="1488" cy="106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95" name="Line 47"/>
            <p:cNvSpPr>
              <a:spLocks noChangeShapeType="1"/>
            </p:cNvSpPr>
            <p:nvPr/>
          </p:nvSpPr>
          <p:spPr bwMode="auto">
            <a:xfrm>
              <a:off x="1326" y="236"/>
              <a:ext cx="73" cy="22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6" name="Line 48"/>
            <p:cNvSpPr>
              <a:spLocks noChangeShapeType="1"/>
            </p:cNvSpPr>
            <p:nvPr/>
          </p:nvSpPr>
          <p:spPr bwMode="auto">
            <a:xfrm>
              <a:off x="1434" y="596"/>
              <a:ext cx="134" cy="46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97" name="Group 49"/>
          <p:cNvGrpSpPr>
            <a:grpSpLocks/>
          </p:cNvGrpSpPr>
          <p:nvPr/>
        </p:nvGrpSpPr>
        <p:grpSpPr bwMode="auto">
          <a:xfrm>
            <a:off x="3526219" y="3811017"/>
            <a:ext cx="1949450" cy="989013"/>
            <a:chOff x="0" y="0"/>
            <a:chExt cx="1228" cy="623"/>
          </a:xfrm>
        </p:grpSpPr>
        <p:sp>
          <p:nvSpPr>
            <p:cNvPr id="27698" name="Line 50"/>
            <p:cNvSpPr>
              <a:spLocks noChangeShapeType="1"/>
            </p:cNvSpPr>
            <p:nvPr/>
          </p:nvSpPr>
          <p:spPr bwMode="auto">
            <a:xfrm flipV="1">
              <a:off x="83" y="0"/>
              <a:ext cx="1145" cy="25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9" name="Line 51"/>
            <p:cNvSpPr>
              <a:spLocks noChangeShapeType="1"/>
            </p:cNvSpPr>
            <p:nvPr/>
          </p:nvSpPr>
          <p:spPr bwMode="auto">
            <a:xfrm flipH="1" flipV="1">
              <a:off x="0" y="333"/>
              <a:ext cx="407" cy="29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00" name="Group 52"/>
          <p:cNvGrpSpPr>
            <a:grpSpLocks/>
          </p:cNvGrpSpPr>
          <p:nvPr/>
        </p:nvGrpSpPr>
        <p:grpSpPr bwMode="auto">
          <a:xfrm>
            <a:off x="5716970" y="3811016"/>
            <a:ext cx="2847975" cy="1657350"/>
            <a:chOff x="0" y="0"/>
            <a:chExt cx="1794" cy="1044"/>
          </a:xfrm>
        </p:grpSpPr>
        <p:sp>
          <p:nvSpPr>
            <p:cNvPr id="27701" name="Line 53"/>
            <p:cNvSpPr>
              <a:spLocks noChangeShapeType="1"/>
            </p:cNvSpPr>
            <p:nvPr/>
          </p:nvSpPr>
          <p:spPr bwMode="auto">
            <a:xfrm flipH="1">
              <a:off x="1272" y="948"/>
              <a:ext cx="522" cy="9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2" name="Line 54"/>
            <p:cNvSpPr>
              <a:spLocks noChangeShapeType="1"/>
            </p:cNvSpPr>
            <p:nvPr/>
          </p:nvSpPr>
          <p:spPr bwMode="auto">
            <a:xfrm>
              <a:off x="0" y="0"/>
              <a:ext cx="1143" cy="102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703" name="Oval 55"/>
          <p:cNvSpPr>
            <a:spLocks noChangeArrowheads="1"/>
          </p:cNvSpPr>
          <p:nvPr/>
        </p:nvSpPr>
        <p:spPr bwMode="auto">
          <a:xfrm>
            <a:off x="3967544" y="2320354"/>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4" name="Oval 56"/>
          <p:cNvSpPr>
            <a:spLocks noChangeArrowheads="1"/>
          </p:cNvSpPr>
          <p:nvPr/>
        </p:nvSpPr>
        <p:spPr bwMode="auto">
          <a:xfrm>
            <a:off x="6324982" y="2896617"/>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5" name="Oval 57"/>
          <p:cNvSpPr>
            <a:spLocks noChangeArrowheads="1"/>
          </p:cNvSpPr>
          <p:nvPr/>
        </p:nvSpPr>
        <p:spPr bwMode="auto">
          <a:xfrm>
            <a:off x="5604257" y="2823592"/>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6" name="Oval 58"/>
          <p:cNvSpPr>
            <a:spLocks noChangeArrowheads="1"/>
          </p:cNvSpPr>
          <p:nvPr/>
        </p:nvSpPr>
        <p:spPr bwMode="auto">
          <a:xfrm>
            <a:off x="4524757" y="4265042"/>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7" name="Oval 59"/>
          <p:cNvSpPr>
            <a:spLocks noChangeArrowheads="1"/>
          </p:cNvSpPr>
          <p:nvPr/>
        </p:nvSpPr>
        <p:spPr bwMode="auto">
          <a:xfrm>
            <a:off x="5964619" y="3544317"/>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8" name="Oval 60"/>
          <p:cNvSpPr>
            <a:spLocks noChangeArrowheads="1"/>
          </p:cNvSpPr>
          <p:nvPr/>
        </p:nvSpPr>
        <p:spPr bwMode="auto">
          <a:xfrm>
            <a:off x="6972682" y="4407917"/>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9" name="Oval 61"/>
          <p:cNvSpPr>
            <a:spLocks noChangeArrowheads="1"/>
          </p:cNvSpPr>
          <p:nvPr/>
        </p:nvSpPr>
        <p:spPr bwMode="auto">
          <a:xfrm>
            <a:off x="6296406" y="282359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0" name="Line 62"/>
          <p:cNvSpPr>
            <a:spLocks noChangeShapeType="1"/>
          </p:cNvSpPr>
          <p:nvPr/>
        </p:nvSpPr>
        <p:spPr bwMode="auto">
          <a:xfrm flipV="1">
            <a:off x="5748720" y="3399854"/>
            <a:ext cx="719137" cy="36036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1" name="Oval 63"/>
          <p:cNvSpPr>
            <a:spLocks noChangeArrowheads="1"/>
          </p:cNvSpPr>
          <p:nvPr/>
        </p:nvSpPr>
        <p:spPr bwMode="auto">
          <a:xfrm>
            <a:off x="5532819" y="4265042"/>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2" name="Oval 64"/>
          <p:cNvSpPr>
            <a:spLocks noChangeArrowheads="1"/>
          </p:cNvSpPr>
          <p:nvPr/>
        </p:nvSpPr>
        <p:spPr bwMode="auto">
          <a:xfrm>
            <a:off x="4451732" y="2968054"/>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3" name="Oval 65"/>
          <p:cNvSpPr>
            <a:spLocks noChangeArrowheads="1"/>
          </p:cNvSpPr>
          <p:nvPr/>
        </p:nvSpPr>
        <p:spPr bwMode="auto">
          <a:xfrm>
            <a:off x="7836282" y="3760217"/>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4" name="Oval 66"/>
          <p:cNvSpPr>
            <a:spLocks noChangeArrowheads="1"/>
          </p:cNvSpPr>
          <p:nvPr/>
        </p:nvSpPr>
        <p:spPr bwMode="auto">
          <a:xfrm>
            <a:off x="5893182" y="2968054"/>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5" name="Oval 67"/>
          <p:cNvSpPr>
            <a:spLocks noChangeArrowheads="1"/>
          </p:cNvSpPr>
          <p:nvPr/>
        </p:nvSpPr>
        <p:spPr bwMode="auto">
          <a:xfrm>
            <a:off x="6251957" y="3112517"/>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716" name="Group 68"/>
          <p:cNvGrpSpPr>
            <a:grpSpLocks/>
          </p:cNvGrpSpPr>
          <p:nvPr/>
        </p:nvGrpSpPr>
        <p:grpSpPr bwMode="auto">
          <a:xfrm>
            <a:off x="4740657" y="3041079"/>
            <a:ext cx="1584325" cy="1295400"/>
            <a:chOff x="0" y="0"/>
            <a:chExt cx="998" cy="816"/>
          </a:xfrm>
        </p:grpSpPr>
        <p:sp>
          <p:nvSpPr>
            <p:cNvPr id="27717" name="Line 69"/>
            <p:cNvSpPr>
              <a:spLocks noChangeShapeType="1"/>
            </p:cNvSpPr>
            <p:nvPr/>
          </p:nvSpPr>
          <p:spPr bwMode="auto">
            <a:xfrm>
              <a:off x="0" y="816"/>
              <a:ext cx="453" cy="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8" name="Line 70"/>
            <p:cNvSpPr>
              <a:spLocks noChangeShapeType="1"/>
            </p:cNvSpPr>
            <p:nvPr/>
          </p:nvSpPr>
          <p:spPr bwMode="auto">
            <a:xfrm flipV="1">
              <a:off x="0" y="0"/>
              <a:ext cx="998" cy="77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19" name="Group 71"/>
          <p:cNvGrpSpPr>
            <a:grpSpLocks/>
          </p:cNvGrpSpPr>
          <p:nvPr/>
        </p:nvGrpSpPr>
        <p:grpSpPr bwMode="auto">
          <a:xfrm>
            <a:off x="4129470" y="2434654"/>
            <a:ext cx="2122487" cy="533400"/>
            <a:chOff x="0" y="0"/>
            <a:chExt cx="1337" cy="336"/>
          </a:xfrm>
        </p:grpSpPr>
        <p:sp>
          <p:nvSpPr>
            <p:cNvPr id="27720" name="Line 72"/>
            <p:cNvSpPr>
              <a:spLocks noChangeShapeType="1"/>
            </p:cNvSpPr>
            <p:nvPr/>
          </p:nvSpPr>
          <p:spPr bwMode="auto">
            <a:xfrm>
              <a:off x="0" y="5"/>
              <a:ext cx="203"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1" name="Line 73"/>
            <p:cNvSpPr>
              <a:spLocks noChangeShapeType="1"/>
            </p:cNvSpPr>
            <p:nvPr/>
          </p:nvSpPr>
          <p:spPr bwMode="auto">
            <a:xfrm>
              <a:off x="1" y="0"/>
              <a:ext cx="1336" cy="3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2" name="Line 74"/>
            <p:cNvSpPr>
              <a:spLocks noChangeShapeType="1"/>
            </p:cNvSpPr>
            <p:nvPr/>
          </p:nvSpPr>
          <p:spPr bwMode="auto">
            <a:xfrm>
              <a:off x="2" y="7"/>
              <a:ext cx="292" cy="14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3" name="Group 75"/>
          <p:cNvGrpSpPr>
            <a:grpSpLocks/>
          </p:cNvGrpSpPr>
          <p:nvPr/>
        </p:nvGrpSpPr>
        <p:grpSpPr bwMode="auto">
          <a:xfrm>
            <a:off x="5740781" y="2896616"/>
            <a:ext cx="584200" cy="109538"/>
            <a:chOff x="0" y="0"/>
            <a:chExt cx="368" cy="69"/>
          </a:xfrm>
        </p:grpSpPr>
        <p:sp>
          <p:nvSpPr>
            <p:cNvPr id="27724" name="Line 76"/>
            <p:cNvSpPr>
              <a:spLocks noChangeShapeType="1"/>
            </p:cNvSpPr>
            <p:nvPr/>
          </p:nvSpPr>
          <p:spPr bwMode="auto">
            <a:xfrm>
              <a:off x="0" y="17"/>
              <a:ext cx="97" cy="5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5" name="Line 77"/>
            <p:cNvSpPr>
              <a:spLocks noChangeShapeType="1"/>
            </p:cNvSpPr>
            <p:nvPr/>
          </p:nvSpPr>
          <p:spPr bwMode="auto">
            <a:xfrm>
              <a:off x="5" y="0"/>
              <a:ext cx="363" cy="45"/>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6" name="Group 78"/>
          <p:cNvGrpSpPr>
            <a:grpSpLocks/>
          </p:cNvGrpSpPr>
          <p:nvPr/>
        </p:nvGrpSpPr>
        <p:grpSpPr bwMode="auto">
          <a:xfrm>
            <a:off x="6324982" y="3036316"/>
            <a:ext cx="263525" cy="363538"/>
            <a:chOff x="0" y="0"/>
            <a:chExt cx="166" cy="229"/>
          </a:xfrm>
        </p:grpSpPr>
        <p:sp>
          <p:nvSpPr>
            <p:cNvPr id="27727" name="Line 79"/>
            <p:cNvSpPr>
              <a:spLocks noChangeShapeType="1"/>
            </p:cNvSpPr>
            <p:nvPr/>
          </p:nvSpPr>
          <p:spPr bwMode="auto">
            <a:xfrm flipH="1">
              <a:off x="0" y="3"/>
              <a:ext cx="45" cy="22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8" name="Line 80"/>
            <p:cNvSpPr>
              <a:spLocks noChangeShapeType="1"/>
            </p:cNvSpPr>
            <p:nvPr/>
          </p:nvSpPr>
          <p:spPr bwMode="auto">
            <a:xfrm>
              <a:off x="75" y="0"/>
              <a:ext cx="91" cy="1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9" name="Group 81"/>
          <p:cNvGrpSpPr>
            <a:grpSpLocks/>
          </p:cNvGrpSpPr>
          <p:nvPr/>
        </p:nvGrpSpPr>
        <p:grpSpPr bwMode="auto">
          <a:xfrm>
            <a:off x="6094794" y="3047429"/>
            <a:ext cx="265112" cy="538162"/>
            <a:chOff x="0" y="0"/>
            <a:chExt cx="167" cy="339"/>
          </a:xfrm>
        </p:grpSpPr>
        <p:sp>
          <p:nvSpPr>
            <p:cNvPr id="27730" name="Line 82"/>
            <p:cNvSpPr>
              <a:spLocks noChangeShapeType="1"/>
            </p:cNvSpPr>
            <p:nvPr/>
          </p:nvSpPr>
          <p:spPr bwMode="auto">
            <a:xfrm flipV="1">
              <a:off x="0" y="0"/>
              <a:ext cx="167"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1" name="Line 83"/>
            <p:cNvSpPr>
              <a:spLocks noChangeShapeType="1"/>
            </p:cNvSpPr>
            <p:nvPr/>
          </p:nvSpPr>
          <p:spPr bwMode="auto">
            <a:xfrm flipH="1">
              <a:off x="3" y="147"/>
              <a:ext cx="118" cy="18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2" name="Line 84"/>
            <p:cNvSpPr>
              <a:spLocks noChangeShapeType="1"/>
            </p:cNvSpPr>
            <p:nvPr/>
          </p:nvSpPr>
          <p:spPr bwMode="auto">
            <a:xfrm flipV="1">
              <a:off x="2" y="259"/>
              <a:ext cx="121" cy="8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33" name="Group 85"/>
          <p:cNvGrpSpPr>
            <a:grpSpLocks/>
          </p:cNvGrpSpPr>
          <p:nvPr/>
        </p:nvGrpSpPr>
        <p:grpSpPr bwMode="auto">
          <a:xfrm>
            <a:off x="6467857" y="3041079"/>
            <a:ext cx="1368425" cy="1377950"/>
            <a:chOff x="0" y="0"/>
            <a:chExt cx="862" cy="868"/>
          </a:xfrm>
        </p:grpSpPr>
        <p:sp>
          <p:nvSpPr>
            <p:cNvPr id="27734" name="Line 86"/>
            <p:cNvSpPr>
              <a:spLocks noChangeShapeType="1"/>
            </p:cNvSpPr>
            <p:nvPr/>
          </p:nvSpPr>
          <p:spPr bwMode="auto">
            <a:xfrm flipV="1">
              <a:off x="409" y="544"/>
              <a:ext cx="453" cy="31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5" name="Line 87"/>
            <p:cNvSpPr>
              <a:spLocks noChangeShapeType="1"/>
            </p:cNvSpPr>
            <p:nvPr/>
          </p:nvSpPr>
          <p:spPr bwMode="auto">
            <a:xfrm>
              <a:off x="137" y="544"/>
              <a:ext cx="187" cy="32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6" name="Line 88"/>
            <p:cNvSpPr>
              <a:spLocks noChangeShapeType="1"/>
            </p:cNvSpPr>
            <p:nvPr/>
          </p:nvSpPr>
          <p:spPr bwMode="auto">
            <a:xfrm>
              <a:off x="0" y="0"/>
              <a:ext cx="324" cy="86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4685597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27663"/>
                                        </p:tgtEl>
                                        <p:attrNameLst>
                                          <p:attrName>style.visibility</p:attrName>
                                        </p:attrNameLst>
                                      </p:cBhvr>
                                      <p:to>
                                        <p:strVal val="visible"/>
                                      </p:to>
                                    </p:set>
                                    <p:anim calcmode="lin" valueType="num">
                                      <p:cBhvr>
                                        <p:cTn id="12" dur="500" fill="hold"/>
                                        <p:tgtEl>
                                          <p:spTgt spid="27663"/>
                                        </p:tgtEl>
                                        <p:attrNameLst>
                                          <p:attrName>ppt_x</p:attrName>
                                        </p:attrNameLst>
                                      </p:cBhvr>
                                      <p:tavLst>
                                        <p:tav tm="0">
                                          <p:val>
                                            <p:strVal val="#ppt_x-#ppt_w/2"/>
                                          </p:val>
                                        </p:tav>
                                        <p:tav tm="100000">
                                          <p:val>
                                            <p:strVal val="#ppt_x"/>
                                          </p:val>
                                        </p:tav>
                                      </p:tavLst>
                                    </p:anim>
                                    <p:anim calcmode="lin" valueType="num">
                                      <p:cBhvr>
                                        <p:cTn id="13" dur="500" fill="hold"/>
                                        <p:tgtEl>
                                          <p:spTgt spid="27663"/>
                                        </p:tgtEl>
                                        <p:attrNameLst>
                                          <p:attrName>ppt_y</p:attrName>
                                        </p:attrNameLst>
                                      </p:cBhvr>
                                      <p:tavLst>
                                        <p:tav tm="0">
                                          <p:val>
                                            <p:strVal val="#ppt_y"/>
                                          </p:val>
                                        </p:tav>
                                        <p:tav tm="100000">
                                          <p:val>
                                            <p:strVal val="#ppt_y"/>
                                          </p:val>
                                        </p:tav>
                                      </p:tavLst>
                                    </p:anim>
                                    <p:anim calcmode="lin" valueType="num">
                                      <p:cBhvr>
                                        <p:cTn id="14" dur="500" fill="hold"/>
                                        <p:tgtEl>
                                          <p:spTgt spid="27663"/>
                                        </p:tgtEl>
                                        <p:attrNameLst>
                                          <p:attrName>ppt_w</p:attrName>
                                        </p:attrNameLst>
                                      </p:cBhvr>
                                      <p:tavLst>
                                        <p:tav tm="0">
                                          <p:val>
                                            <p:fltVal val="0"/>
                                          </p:val>
                                        </p:tav>
                                        <p:tav tm="100000">
                                          <p:val>
                                            <p:strVal val="#ppt_w"/>
                                          </p:val>
                                        </p:tav>
                                      </p:tavLst>
                                    </p:anim>
                                    <p:anim calcmode="lin" valueType="num">
                                      <p:cBhvr>
                                        <p:cTn id="15" dur="500" fill="hold"/>
                                        <p:tgtEl>
                                          <p:spTgt spid="27663"/>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7664"/>
                                        </p:tgtEl>
                                        <p:attrNameLst>
                                          <p:attrName>style.visibility</p:attrName>
                                        </p:attrNameLst>
                                      </p:cBhvr>
                                      <p:to>
                                        <p:strVal val="visible"/>
                                      </p:to>
                                    </p:set>
                                    <p:animEffect transition="in" filter="randombar(horizontal)">
                                      <p:cBhvr>
                                        <p:cTn id="19" dur="500"/>
                                        <p:tgtEl>
                                          <p:spTgt spid="2766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7666"/>
                                        </p:tgtEl>
                                        <p:attrNameLst>
                                          <p:attrName>style.visibility</p:attrName>
                                        </p:attrNameLst>
                                      </p:cBhvr>
                                      <p:to>
                                        <p:strVal val="visible"/>
                                      </p:to>
                                    </p:set>
                                    <p:animEffect transition="in" filter="randombar(horizontal)">
                                      <p:cBhvr>
                                        <p:cTn id="22" dur="500"/>
                                        <p:tgtEl>
                                          <p:spTgt spid="2766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667"/>
                                        </p:tgtEl>
                                        <p:attrNameLst>
                                          <p:attrName>style.visibility</p:attrName>
                                        </p:attrNameLst>
                                      </p:cBhvr>
                                      <p:to>
                                        <p:strVal val="visible"/>
                                      </p:to>
                                    </p:set>
                                    <p:animEffect transition="in" filter="randombar(horizontal)">
                                      <p:cBhvr>
                                        <p:cTn id="25" dur="500"/>
                                        <p:tgtEl>
                                          <p:spTgt spid="2766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7665"/>
                                        </p:tgtEl>
                                        <p:attrNameLst>
                                          <p:attrName>style.visibility</p:attrName>
                                        </p:attrNameLst>
                                      </p:cBhvr>
                                      <p:to>
                                        <p:strVal val="visible"/>
                                      </p:to>
                                    </p:set>
                                    <p:animEffect transition="in" filter="randombar(horizontal)">
                                      <p:cBhvr>
                                        <p:cTn id="28" dur="500"/>
                                        <p:tgtEl>
                                          <p:spTgt spid="2766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669"/>
                                        </p:tgtEl>
                                        <p:attrNameLst>
                                          <p:attrName>style.visibility</p:attrName>
                                        </p:attrNameLst>
                                      </p:cBhvr>
                                      <p:to>
                                        <p:strVal val="visible"/>
                                      </p:to>
                                    </p:set>
                                    <p:animEffect transition="in" filter="randombar(horizontal)">
                                      <p:cBhvr>
                                        <p:cTn id="31" dur="500"/>
                                        <p:tgtEl>
                                          <p:spTgt spid="2766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668"/>
                                        </p:tgtEl>
                                        <p:attrNameLst>
                                          <p:attrName>style.visibility</p:attrName>
                                        </p:attrNameLst>
                                      </p:cBhvr>
                                      <p:to>
                                        <p:strVal val="visible"/>
                                      </p:to>
                                    </p:set>
                                    <p:animEffect transition="in" filter="randombar(horizontal)">
                                      <p:cBhvr>
                                        <p:cTn id="34" dur="500"/>
                                        <p:tgtEl>
                                          <p:spTgt spid="27668"/>
                                        </p:tgtEl>
                                      </p:cBhvr>
                                    </p:animEffect>
                                  </p:childTnLst>
                                </p:cTn>
                              </p:par>
                            </p:childTnLst>
                          </p:cTn>
                        </p:par>
                        <p:par>
                          <p:cTn id="35" fill="hold" nodeType="afterGroup">
                            <p:stCondLst>
                              <p:cond delay="1500"/>
                            </p:stCondLst>
                            <p:childTnLst>
                              <p:par>
                                <p:cTn id="36" presetID="22" presetClass="entr" presetSubtype="1" fill="hold" nodeType="afterEffect">
                                  <p:stCondLst>
                                    <p:cond delay="0"/>
                                  </p:stCondLst>
                                  <p:childTnLst>
                                    <p:set>
                                      <p:cBhvr>
                                        <p:cTn id="37" dur="1" fill="hold">
                                          <p:stCondLst>
                                            <p:cond delay="0"/>
                                          </p:stCondLst>
                                        </p:cTn>
                                        <p:tgtEl>
                                          <p:spTgt spid="27670"/>
                                        </p:tgtEl>
                                        <p:attrNameLst>
                                          <p:attrName>style.visibility</p:attrName>
                                        </p:attrNameLst>
                                      </p:cBhvr>
                                      <p:to>
                                        <p:strVal val="visible"/>
                                      </p:to>
                                    </p:set>
                                    <p:animEffect transition="in" filter="wipe(up)">
                                      <p:cBhvr>
                                        <p:cTn id="38" dur="500"/>
                                        <p:tgtEl>
                                          <p:spTgt spid="27670"/>
                                        </p:tgtEl>
                                      </p:cBhvr>
                                    </p:animEffect>
                                  </p:childTnLst>
                                </p:cTn>
                              </p:par>
                            </p:childTnLst>
                          </p:cTn>
                        </p:par>
                        <p:par>
                          <p:cTn id="39" fill="hold" nodeType="afterGroup">
                            <p:stCondLst>
                              <p:cond delay="2000"/>
                            </p:stCondLst>
                            <p:childTnLst>
                              <p:par>
                                <p:cTn id="40" presetID="14" presetClass="entr" presetSubtype="10" fill="hold" grpId="0" nodeType="afterEffect">
                                  <p:stCondLst>
                                    <p:cond delay="0"/>
                                  </p:stCondLst>
                                  <p:childTnLst>
                                    <p:set>
                                      <p:cBhvr>
                                        <p:cTn id="41" dur="1" fill="hold">
                                          <p:stCondLst>
                                            <p:cond delay="0"/>
                                          </p:stCondLst>
                                        </p:cTn>
                                        <p:tgtEl>
                                          <p:spTgt spid="27672"/>
                                        </p:tgtEl>
                                        <p:attrNameLst>
                                          <p:attrName>style.visibility</p:attrName>
                                        </p:attrNameLst>
                                      </p:cBhvr>
                                      <p:to>
                                        <p:strVal val="visible"/>
                                      </p:to>
                                    </p:set>
                                    <p:animEffect transition="in" filter="randombar(horizontal)">
                                      <p:cBhvr>
                                        <p:cTn id="42" dur="500"/>
                                        <p:tgtEl>
                                          <p:spTgt spid="27672"/>
                                        </p:tgtEl>
                                      </p:cBhvr>
                                    </p:animEffect>
                                  </p:childTnLst>
                                </p:cTn>
                              </p:par>
                            </p:childTnLst>
                          </p:cTn>
                        </p:par>
                        <p:par>
                          <p:cTn id="43" fill="hold" nodeType="afterGroup">
                            <p:stCondLst>
                              <p:cond delay="2500"/>
                            </p:stCondLst>
                            <p:childTnLst>
                              <p:par>
                                <p:cTn id="44" presetID="14" presetClass="entr" presetSubtype="10" fill="hold" grpId="0" nodeType="afterEffect">
                                  <p:stCondLst>
                                    <p:cond delay="0"/>
                                  </p:stCondLst>
                                  <p:childTnLst>
                                    <p:set>
                                      <p:cBhvr>
                                        <p:cTn id="45" dur="1" fill="hold">
                                          <p:stCondLst>
                                            <p:cond delay="0"/>
                                          </p:stCondLst>
                                        </p:cTn>
                                        <p:tgtEl>
                                          <p:spTgt spid="27671"/>
                                        </p:tgtEl>
                                        <p:attrNameLst>
                                          <p:attrName>style.visibility</p:attrName>
                                        </p:attrNameLst>
                                      </p:cBhvr>
                                      <p:to>
                                        <p:strVal val="visible"/>
                                      </p:to>
                                    </p:set>
                                    <p:animEffect transition="in" filter="randombar(horizontal)">
                                      <p:cBhvr>
                                        <p:cTn id="46" dur="500"/>
                                        <p:tgtEl>
                                          <p:spTgt spid="27671"/>
                                        </p:tgtEl>
                                      </p:cBhvr>
                                    </p:animEffect>
                                  </p:childTnLst>
                                </p:cTn>
                              </p:par>
                            </p:childTnLst>
                          </p:cTn>
                        </p:par>
                        <p:par>
                          <p:cTn id="47" fill="hold" nodeType="afterGroup">
                            <p:stCondLst>
                              <p:cond delay="3000"/>
                            </p:stCondLst>
                            <p:childTnLst>
                              <p:par>
                                <p:cTn id="48" presetID="14" presetClass="entr" presetSubtype="10" fill="hold" grpId="0" nodeType="afterEffect">
                                  <p:stCondLst>
                                    <p:cond delay="0"/>
                                  </p:stCondLst>
                                  <p:childTnLst>
                                    <p:set>
                                      <p:cBhvr>
                                        <p:cTn id="49" dur="1" fill="hold">
                                          <p:stCondLst>
                                            <p:cond delay="0"/>
                                          </p:stCondLst>
                                        </p:cTn>
                                        <p:tgtEl>
                                          <p:spTgt spid="27673"/>
                                        </p:tgtEl>
                                        <p:attrNameLst>
                                          <p:attrName>style.visibility</p:attrName>
                                        </p:attrNameLst>
                                      </p:cBhvr>
                                      <p:to>
                                        <p:strVal val="visible"/>
                                      </p:to>
                                    </p:set>
                                    <p:animEffect transition="in" filter="randombar(horizontal)">
                                      <p:cBhvr>
                                        <p:cTn id="50" dur="500"/>
                                        <p:tgtEl>
                                          <p:spTgt spid="2767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7674"/>
                                        </p:tgtEl>
                                        <p:attrNameLst>
                                          <p:attrName>style.visibility</p:attrName>
                                        </p:attrNameLst>
                                      </p:cBhvr>
                                      <p:to>
                                        <p:strVal val="visible"/>
                                      </p:to>
                                    </p:set>
                                    <p:animEffect transition="in" filter="randombar(horizontal)">
                                      <p:cBhvr>
                                        <p:cTn id="55" dur="500"/>
                                        <p:tgtEl>
                                          <p:spTgt spid="27674"/>
                                        </p:tgtEl>
                                      </p:cBhvr>
                                    </p:animEffect>
                                  </p:childTnLst>
                                </p:cTn>
                              </p:par>
                            </p:childTnLst>
                          </p:cTn>
                        </p:par>
                        <p:par>
                          <p:cTn id="56" fill="hold" nodeType="afterGroup">
                            <p:stCondLst>
                              <p:cond delay="500"/>
                            </p:stCondLst>
                            <p:childTnLst>
                              <p:par>
                                <p:cTn id="57" presetID="14" presetClass="entr" presetSubtype="10" fill="hold" grpId="0" nodeType="afterEffect">
                                  <p:stCondLst>
                                    <p:cond delay="0"/>
                                  </p:stCondLst>
                                  <p:childTnLst>
                                    <p:set>
                                      <p:cBhvr>
                                        <p:cTn id="58" dur="1" fill="hold">
                                          <p:stCondLst>
                                            <p:cond delay="0"/>
                                          </p:stCondLst>
                                        </p:cTn>
                                        <p:tgtEl>
                                          <p:spTgt spid="27675"/>
                                        </p:tgtEl>
                                        <p:attrNameLst>
                                          <p:attrName>style.visibility</p:attrName>
                                        </p:attrNameLst>
                                      </p:cBhvr>
                                      <p:to>
                                        <p:strVal val="visible"/>
                                      </p:to>
                                    </p:set>
                                    <p:animEffect transition="in" filter="randombar(horizontal)">
                                      <p:cBhvr>
                                        <p:cTn id="59" dur="500"/>
                                        <p:tgtEl>
                                          <p:spTgt spid="27675"/>
                                        </p:tgtEl>
                                      </p:cBhvr>
                                    </p:animEffect>
                                  </p:childTnLst>
                                </p:cTn>
                              </p:par>
                            </p:childTnLst>
                          </p:cTn>
                        </p:par>
                        <p:par>
                          <p:cTn id="60" fill="hold" nodeType="afterGroup">
                            <p:stCondLst>
                              <p:cond delay="1000"/>
                            </p:stCondLst>
                            <p:childTnLst>
                              <p:par>
                                <p:cTn id="61" presetID="14" presetClass="entr" presetSubtype="10" fill="hold" grpId="0" nodeType="afterEffect">
                                  <p:stCondLst>
                                    <p:cond delay="0"/>
                                  </p:stCondLst>
                                  <p:childTnLst>
                                    <p:set>
                                      <p:cBhvr>
                                        <p:cTn id="62" dur="1" fill="hold">
                                          <p:stCondLst>
                                            <p:cond delay="0"/>
                                          </p:stCondLst>
                                        </p:cTn>
                                        <p:tgtEl>
                                          <p:spTgt spid="27676"/>
                                        </p:tgtEl>
                                        <p:attrNameLst>
                                          <p:attrName>style.visibility</p:attrName>
                                        </p:attrNameLst>
                                      </p:cBhvr>
                                      <p:to>
                                        <p:strVal val="visible"/>
                                      </p:to>
                                    </p:set>
                                    <p:animEffect transition="in" filter="randombar(horizontal)">
                                      <p:cBhvr>
                                        <p:cTn id="63" dur="500"/>
                                        <p:tgtEl>
                                          <p:spTgt spid="2767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0" presetClass="entr" presetSubtype="0" fill="hold" grpId="0" nodeType="clickEffect">
                                  <p:stCondLst>
                                    <p:cond delay="0"/>
                                  </p:stCondLst>
                                  <p:childTnLst>
                                    <p:set>
                                      <p:cBhvr>
                                        <p:cTn id="67" dur="1" fill="hold">
                                          <p:stCondLst>
                                            <p:cond delay="0"/>
                                          </p:stCondLst>
                                        </p:cTn>
                                        <p:tgtEl>
                                          <p:spTgt spid="27662"/>
                                        </p:tgtEl>
                                        <p:attrNameLst>
                                          <p:attrName>style.visibility</p:attrName>
                                        </p:attrNameLst>
                                      </p:cBhvr>
                                      <p:to>
                                        <p:strVal val="visible"/>
                                      </p:to>
                                    </p:set>
                                    <p:animEffect transition="in" filter="wedge">
                                      <p:cBhvr>
                                        <p:cTn id="68" dur="500"/>
                                        <p:tgtEl>
                                          <p:spTgt spid="27662"/>
                                        </p:tgtEl>
                                      </p:cBhvr>
                                    </p:animEffect>
                                  </p:childTnLst>
                                </p:cTn>
                              </p:par>
                            </p:childTnLst>
                          </p:cTn>
                        </p:par>
                        <p:par>
                          <p:cTn id="69" fill="hold" nodeType="afterGroup">
                            <p:stCondLst>
                              <p:cond delay="500"/>
                            </p:stCondLst>
                            <p:childTnLst>
                              <p:par>
                                <p:cTn id="70" presetID="20" presetClass="entr" presetSubtype="0" fill="hold" grpId="0" nodeType="afterEffect">
                                  <p:stCondLst>
                                    <p:cond delay="0"/>
                                  </p:stCondLst>
                                  <p:childTnLst>
                                    <p:set>
                                      <p:cBhvr>
                                        <p:cTn id="71" dur="1" fill="hold">
                                          <p:stCondLst>
                                            <p:cond delay="0"/>
                                          </p:stCondLst>
                                        </p:cTn>
                                        <p:tgtEl>
                                          <p:spTgt spid="27658"/>
                                        </p:tgtEl>
                                        <p:attrNameLst>
                                          <p:attrName>style.visibility</p:attrName>
                                        </p:attrNameLst>
                                      </p:cBhvr>
                                      <p:to>
                                        <p:strVal val="visible"/>
                                      </p:to>
                                    </p:set>
                                    <p:animEffect transition="in" filter="wedge">
                                      <p:cBhvr>
                                        <p:cTn id="72" dur="500"/>
                                        <p:tgtEl>
                                          <p:spTgt spid="27658"/>
                                        </p:tgtEl>
                                      </p:cBhvr>
                                    </p:animEffect>
                                  </p:childTnLst>
                                </p:cTn>
                              </p:par>
                            </p:childTnLst>
                          </p:cTn>
                        </p:par>
                        <p:par>
                          <p:cTn id="73" fill="hold" nodeType="afterGroup">
                            <p:stCondLst>
                              <p:cond delay="1000"/>
                            </p:stCondLst>
                            <p:childTnLst>
                              <p:par>
                                <p:cTn id="74" presetID="20" presetClass="entr" presetSubtype="0" fill="hold" grpId="0" nodeType="afterEffect">
                                  <p:stCondLst>
                                    <p:cond delay="0"/>
                                  </p:stCondLst>
                                  <p:childTnLst>
                                    <p:set>
                                      <p:cBhvr>
                                        <p:cTn id="75" dur="1" fill="hold">
                                          <p:stCondLst>
                                            <p:cond delay="0"/>
                                          </p:stCondLst>
                                        </p:cTn>
                                        <p:tgtEl>
                                          <p:spTgt spid="27661"/>
                                        </p:tgtEl>
                                        <p:attrNameLst>
                                          <p:attrName>style.visibility</p:attrName>
                                        </p:attrNameLst>
                                      </p:cBhvr>
                                      <p:to>
                                        <p:strVal val="visible"/>
                                      </p:to>
                                    </p:set>
                                    <p:animEffect transition="in" filter="wedge">
                                      <p:cBhvr>
                                        <p:cTn id="76" dur="500"/>
                                        <p:tgtEl>
                                          <p:spTgt spid="27661"/>
                                        </p:tgtEl>
                                      </p:cBhvr>
                                    </p:animEffect>
                                  </p:childTnLst>
                                </p:cTn>
                              </p:par>
                            </p:childTnLst>
                          </p:cTn>
                        </p:par>
                        <p:par>
                          <p:cTn id="77" fill="hold" nodeType="afterGroup">
                            <p:stCondLst>
                              <p:cond delay="1500"/>
                            </p:stCondLst>
                            <p:childTnLst>
                              <p:par>
                                <p:cTn id="78" presetID="20" presetClass="entr" presetSubtype="0" fill="hold" grpId="0" nodeType="afterEffect">
                                  <p:stCondLst>
                                    <p:cond delay="0"/>
                                  </p:stCondLst>
                                  <p:childTnLst>
                                    <p:set>
                                      <p:cBhvr>
                                        <p:cTn id="79" dur="1" fill="hold">
                                          <p:stCondLst>
                                            <p:cond delay="0"/>
                                          </p:stCondLst>
                                        </p:cTn>
                                        <p:tgtEl>
                                          <p:spTgt spid="27652"/>
                                        </p:tgtEl>
                                        <p:attrNameLst>
                                          <p:attrName>style.visibility</p:attrName>
                                        </p:attrNameLst>
                                      </p:cBhvr>
                                      <p:to>
                                        <p:strVal val="visible"/>
                                      </p:to>
                                    </p:set>
                                    <p:animEffect transition="in" filter="wedge">
                                      <p:cBhvr>
                                        <p:cTn id="80" dur="500"/>
                                        <p:tgtEl>
                                          <p:spTgt spid="27652"/>
                                        </p:tgtEl>
                                      </p:cBhvr>
                                    </p:animEffect>
                                  </p:childTnLst>
                                </p:cTn>
                              </p:par>
                            </p:childTnLst>
                          </p:cTn>
                        </p:par>
                        <p:par>
                          <p:cTn id="81" fill="hold" nodeType="afterGroup">
                            <p:stCondLst>
                              <p:cond delay="2000"/>
                            </p:stCondLst>
                            <p:childTnLst>
                              <p:par>
                                <p:cTn id="82" presetID="20" presetClass="entr" presetSubtype="0" fill="hold" grpId="0" nodeType="afterEffect">
                                  <p:stCondLst>
                                    <p:cond delay="0"/>
                                  </p:stCondLst>
                                  <p:childTnLst>
                                    <p:set>
                                      <p:cBhvr>
                                        <p:cTn id="83" dur="1" fill="hold">
                                          <p:stCondLst>
                                            <p:cond delay="0"/>
                                          </p:stCondLst>
                                        </p:cTn>
                                        <p:tgtEl>
                                          <p:spTgt spid="27659"/>
                                        </p:tgtEl>
                                        <p:attrNameLst>
                                          <p:attrName>style.visibility</p:attrName>
                                        </p:attrNameLst>
                                      </p:cBhvr>
                                      <p:to>
                                        <p:strVal val="visible"/>
                                      </p:to>
                                    </p:set>
                                    <p:animEffect transition="in" filter="wedge">
                                      <p:cBhvr>
                                        <p:cTn id="84" dur="500"/>
                                        <p:tgtEl>
                                          <p:spTgt spid="27659"/>
                                        </p:tgtEl>
                                      </p:cBhvr>
                                    </p:animEffect>
                                  </p:childTnLst>
                                </p:cTn>
                              </p:par>
                            </p:childTnLst>
                          </p:cTn>
                        </p:par>
                        <p:par>
                          <p:cTn id="85" fill="hold" nodeType="afterGroup">
                            <p:stCondLst>
                              <p:cond delay="2500"/>
                            </p:stCondLst>
                            <p:childTnLst>
                              <p:par>
                                <p:cTn id="86" presetID="20" presetClass="entr" presetSubtype="0" fill="hold" grpId="0" nodeType="afterEffect">
                                  <p:stCondLst>
                                    <p:cond delay="0"/>
                                  </p:stCondLst>
                                  <p:childTnLst>
                                    <p:set>
                                      <p:cBhvr>
                                        <p:cTn id="87" dur="1" fill="hold">
                                          <p:stCondLst>
                                            <p:cond delay="0"/>
                                          </p:stCondLst>
                                        </p:cTn>
                                        <p:tgtEl>
                                          <p:spTgt spid="27660"/>
                                        </p:tgtEl>
                                        <p:attrNameLst>
                                          <p:attrName>style.visibility</p:attrName>
                                        </p:attrNameLst>
                                      </p:cBhvr>
                                      <p:to>
                                        <p:strVal val="visible"/>
                                      </p:to>
                                    </p:set>
                                    <p:animEffect transition="in" filter="wedge">
                                      <p:cBhvr>
                                        <p:cTn id="88" dur="500"/>
                                        <p:tgtEl>
                                          <p:spTgt spid="276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683"/>
                                        </p:tgtEl>
                                        <p:attrNameLst>
                                          <p:attrName>style.visibility</p:attrName>
                                        </p:attrNameLst>
                                      </p:cBhvr>
                                      <p:to>
                                        <p:strVal val="visible"/>
                                      </p:to>
                                    </p:set>
                                    <p:animEffect transition="in" filter="fade">
                                      <p:cBhvr>
                                        <p:cTn id="91" dur="500"/>
                                        <p:tgtEl>
                                          <p:spTgt spid="27683"/>
                                        </p:tgtEl>
                                      </p:cBhvr>
                                    </p:animEffect>
                                  </p:childTnLst>
                                </p:cTn>
                              </p:par>
                            </p:childTnLst>
                          </p:cTn>
                        </p:par>
                        <p:par>
                          <p:cTn id="92" fill="hold" nodeType="afterGroup">
                            <p:stCondLst>
                              <p:cond delay="3000"/>
                            </p:stCondLst>
                            <p:childTnLst>
                              <p:par>
                                <p:cTn id="93" presetID="14" presetClass="entr" presetSubtype="10" fill="hold" grpId="0" nodeType="afterEffect">
                                  <p:stCondLst>
                                    <p:cond delay="0"/>
                                  </p:stCondLst>
                                  <p:childTnLst>
                                    <p:set>
                                      <p:cBhvr>
                                        <p:cTn id="94" dur="1" fill="hold">
                                          <p:stCondLst>
                                            <p:cond delay="0"/>
                                          </p:stCondLst>
                                        </p:cTn>
                                        <p:tgtEl>
                                          <p:spTgt spid="27684"/>
                                        </p:tgtEl>
                                        <p:attrNameLst>
                                          <p:attrName>style.visibility</p:attrName>
                                        </p:attrNameLst>
                                      </p:cBhvr>
                                      <p:to>
                                        <p:strVal val="visible"/>
                                      </p:to>
                                    </p:set>
                                    <p:animEffect transition="in" filter="randombar(horizontal)">
                                      <p:cBhvr>
                                        <p:cTn id="95" dur="500"/>
                                        <p:tgtEl>
                                          <p:spTgt spid="27684"/>
                                        </p:tgtEl>
                                      </p:cBhvr>
                                    </p:animEffect>
                                  </p:childTnLst>
                                </p:cTn>
                              </p:par>
                            </p:childTnLst>
                          </p:cTn>
                        </p:par>
                        <p:par>
                          <p:cTn id="96" fill="hold" nodeType="afterGroup">
                            <p:stCondLst>
                              <p:cond delay="3500"/>
                            </p:stCondLst>
                            <p:childTnLst>
                              <p:par>
                                <p:cTn id="97" presetID="10" presetClass="entr" presetSubtype="0" fill="hold" grpId="0" nodeType="afterEffect">
                                  <p:stCondLst>
                                    <p:cond delay="0"/>
                                  </p:stCondLst>
                                  <p:childTnLst>
                                    <p:set>
                                      <p:cBhvr>
                                        <p:cTn id="98" dur="1" fill="hold">
                                          <p:stCondLst>
                                            <p:cond delay="0"/>
                                          </p:stCondLst>
                                        </p:cTn>
                                        <p:tgtEl>
                                          <p:spTgt spid="27678"/>
                                        </p:tgtEl>
                                        <p:attrNameLst>
                                          <p:attrName>style.visibility</p:attrName>
                                        </p:attrNameLst>
                                      </p:cBhvr>
                                      <p:to>
                                        <p:strVal val="visible"/>
                                      </p:to>
                                    </p:set>
                                    <p:animEffect transition="in" filter="fade">
                                      <p:cBhvr>
                                        <p:cTn id="99" dur="500"/>
                                        <p:tgtEl>
                                          <p:spTgt spid="2767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7677"/>
                                        </p:tgtEl>
                                        <p:attrNameLst>
                                          <p:attrName>style.visibility</p:attrName>
                                        </p:attrNameLst>
                                      </p:cBhvr>
                                      <p:to>
                                        <p:strVal val="visible"/>
                                      </p:to>
                                    </p:set>
                                    <p:animEffect transition="in" filter="fade">
                                      <p:cBhvr>
                                        <p:cTn id="102" dur="500"/>
                                        <p:tgtEl>
                                          <p:spTgt spid="276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7681"/>
                                        </p:tgtEl>
                                        <p:attrNameLst>
                                          <p:attrName>style.visibility</p:attrName>
                                        </p:attrNameLst>
                                      </p:cBhvr>
                                      <p:to>
                                        <p:strVal val="visible"/>
                                      </p:to>
                                    </p:set>
                                    <p:animEffect transition="in" filter="fade">
                                      <p:cBhvr>
                                        <p:cTn id="105" dur="500"/>
                                        <p:tgtEl>
                                          <p:spTgt spid="2768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7682"/>
                                        </p:tgtEl>
                                        <p:attrNameLst>
                                          <p:attrName>style.visibility</p:attrName>
                                        </p:attrNameLst>
                                      </p:cBhvr>
                                      <p:to>
                                        <p:strVal val="visible"/>
                                      </p:to>
                                    </p:set>
                                    <p:animEffect transition="in" filter="fade">
                                      <p:cBhvr>
                                        <p:cTn id="108" dur="500"/>
                                        <p:tgtEl>
                                          <p:spTgt spid="2768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679"/>
                                        </p:tgtEl>
                                        <p:attrNameLst>
                                          <p:attrName>style.visibility</p:attrName>
                                        </p:attrNameLst>
                                      </p:cBhvr>
                                      <p:to>
                                        <p:strVal val="visible"/>
                                      </p:to>
                                    </p:set>
                                    <p:animEffect transition="in" filter="fade">
                                      <p:cBhvr>
                                        <p:cTn id="111" dur="500"/>
                                        <p:tgtEl>
                                          <p:spTgt spid="2767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680"/>
                                        </p:tgtEl>
                                        <p:attrNameLst>
                                          <p:attrName>style.visibility</p:attrName>
                                        </p:attrNameLst>
                                      </p:cBhvr>
                                      <p:to>
                                        <p:strVal val="visible"/>
                                      </p:to>
                                    </p:set>
                                    <p:animEffect transition="in" filter="fade">
                                      <p:cBhvr>
                                        <p:cTn id="114" dur="500"/>
                                        <p:tgtEl>
                                          <p:spTgt spid="27680"/>
                                        </p:tgtEl>
                                      </p:cBhvr>
                                    </p:animEffect>
                                  </p:childTnLst>
                                </p:cTn>
                              </p:par>
                            </p:childTnLst>
                          </p:cTn>
                        </p:par>
                        <p:par>
                          <p:cTn id="115" fill="hold" nodeType="afterGroup">
                            <p:stCondLst>
                              <p:cond delay="4000"/>
                            </p:stCondLst>
                            <p:childTnLst>
                              <p:par>
                                <p:cTn id="116" presetID="14" presetClass="entr" presetSubtype="10" fill="hold" grpId="0" nodeType="afterEffect">
                                  <p:stCondLst>
                                    <p:cond delay="0"/>
                                  </p:stCondLst>
                                  <p:childTnLst>
                                    <p:set>
                                      <p:cBhvr>
                                        <p:cTn id="117" dur="1" fill="hold">
                                          <p:stCondLst>
                                            <p:cond delay="0"/>
                                          </p:stCondLst>
                                        </p:cTn>
                                        <p:tgtEl>
                                          <p:spTgt spid="27687"/>
                                        </p:tgtEl>
                                        <p:attrNameLst>
                                          <p:attrName>style.visibility</p:attrName>
                                        </p:attrNameLst>
                                      </p:cBhvr>
                                      <p:to>
                                        <p:strVal val="visible"/>
                                      </p:to>
                                    </p:set>
                                    <p:animEffect transition="in" filter="randombar(horizontal)">
                                      <p:cBhvr>
                                        <p:cTn id="118" dur="500"/>
                                        <p:tgtEl>
                                          <p:spTgt spid="27687"/>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27686"/>
                                        </p:tgtEl>
                                        <p:attrNameLst>
                                          <p:attrName>style.visibility</p:attrName>
                                        </p:attrNameLst>
                                      </p:cBhvr>
                                      <p:to>
                                        <p:strVal val="visible"/>
                                      </p:to>
                                    </p:set>
                                    <p:animEffect transition="in" filter="randombar(horizontal)">
                                      <p:cBhvr>
                                        <p:cTn id="121" dur="500"/>
                                        <p:tgtEl>
                                          <p:spTgt spid="27686"/>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27685"/>
                                        </p:tgtEl>
                                        <p:attrNameLst>
                                          <p:attrName>style.visibility</p:attrName>
                                        </p:attrNameLst>
                                      </p:cBhvr>
                                      <p:to>
                                        <p:strVal val="visible"/>
                                      </p:to>
                                    </p:set>
                                    <p:animEffect transition="in" filter="randombar(horizontal)">
                                      <p:cBhvr>
                                        <p:cTn id="124" dur="500"/>
                                        <p:tgtEl>
                                          <p:spTgt spid="2768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0" presetClass="exit" presetSubtype="0" fill="hold" grpId="1" nodeType="clickEffect">
                                  <p:stCondLst>
                                    <p:cond delay="0"/>
                                  </p:stCondLst>
                                  <p:childTnLst>
                                    <p:animEffect transition="out" filter="fade">
                                      <p:cBhvr>
                                        <p:cTn id="128" dur="500"/>
                                        <p:tgtEl>
                                          <p:spTgt spid="27686"/>
                                        </p:tgtEl>
                                      </p:cBhvr>
                                    </p:animEffect>
                                    <p:set>
                                      <p:cBhvr>
                                        <p:cTn id="129" dur="1" fill="hold">
                                          <p:stCondLst>
                                            <p:cond delay="499"/>
                                          </p:stCondLst>
                                        </p:cTn>
                                        <p:tgtEl>
                                          <p:spTgt spid="2768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7687"/>
                                        </p:tgtEl>
                                      </p:cBhvr>
                                    </p:animEffect>
                                    <p:set>
                                      <p:cBhvr>
                                        <p:cTn id="132" dur="1" fill="hold">
                                          <p:stCondLst>
                                            <p:cond delay="499"/>
                                          </p:stCondLst>
                                        </p:cTn>
                                        <p:tgtEl>
                                          <p:spTgt spid="27687"/>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7685"/>
                                        </p:tgtEl>
                                      </p:cBhvr>
                                    </p:animEffect>
                                    <p:set>
                                      <p:cBhvr>
                                        <p:cTn id="135" dur="1" fill="hold">
                                          <p:stCondLst>
                                            <p:cond delay="499"/>
                                          </p:stCondLst>
                                        </p:cTn>
                                        <p:tgtEl>
                                          <p:spTgt spid="27685"/>
                                        </p:tgtEl>
                                        <p:attrNameLst>
                                          <p:attrName>style.visibility</p:attrName>
                                        </p:attrNameLst>
                                      </p:cBhvr>
                                      <p:to>
                                        <p:strVal val="hidden"/>
                                      </p:to>
                                    </p:set>
                                  </p:childTnLst>
                                </p:cTn>
                              </p:par>
                            </p:childTnLst>
                          </p:cTn>
                        </p:par>
                        <p:par>
                          <p:cTn id="136" fill="hold" nodeType="afterGroup">
                            <p:stCondLst>
                              <p:cond delay="500"/>
                            </p:stCondLst>
                            <p:childTnLst>
                              <p:par>
                                <p:cTn id="137" presetID="22" presetClass="entr" presetSubtype="8" fill="hold" nodeType="afterEffect">
                                  <p:stCondLst>
                                    <p:cond delay="0"/>
                                  </p:stCondLst>
                                  <p:childTnLst>
                                    <p:set>
                                      <p:cBhvr>
                                        <p:cTn id="138" dur="1" fill="hold">
                                          <p:stCondLst>
                                            <p:cond delay="0"/>
                                          </p:stCondLst>
                                        </p:cTn>
                                        <p:tgtEl>
                                          <p:spTgt spid="27691"/>
                                        </p:tgtEl>
                                        <p:attrNameLst>
                                          <p:attrName>style.visibility</p:attrName>
                                        </p:attrNameLst>
                                      </p:cBhvr>
                                      <p:to>
                                        <p:strVal val="visible"/>
                                      </p:to>
                                    </p:set>
                                    <p:animEffect transition="in" filter="wipe(left)">
                                      <p:cBhvr>
                                        <p:cTn id="139" dur="500"/>
                                        <p:tgtEl>
                                          <p:spTgt spid="27691"/>
                                        </p:tgtEl>
                                      </p:cBhvr>
                                    </p:animEffect>
                                  </p:childTnLst>
                                </p:cTn>
                              </p:par>
                              <p:par>
                                <p:cTn id="140" presetID="22" presetClass="entr" presetSubtype="1" fill="hold" nodeType="withEffect">
                                  <p:stCondLst>
                                    <p:cond delay="0"/>
                                  </p:stCondLst>
                                  <p:childTnLst>
                                    <p:set>
                                      <p:cBhvr>
                                        <p:cTn id="141" dur="1" fill="hold">
                                          <p:stCondLst>
                                            <p:cond delay="0"/>
                                          </p:stCondLst>
                                        </p:cTn>
                                        <p:tgtEl>
                                          <p:spTgt spid="27688"/>
                                        </p:tgtEl>
                                        <p:attrNameLst>
                                          <p:attrName>style.visibility</p:attrName>
                                        </p:attrNameLst>
                                      </p:cBhvr>
                                      <p:to>
                                        <p:strVal val="visible"/>
                                      </p:to>
                                    </p:set>
                                    <p:animEffect transition="in" filter="wipe(up)">
                                      <p:cBhvr>
                                        <p:cTn id="142" dur="500"/>
                                        <p:tgtEl>
                                          <p:spTgt spid="27688"/>
                                        </p:tgtEl>
                                      </p:cBhvr>
                                    </p:animEffect>
                                  </p:childTnLst>
                                </p:cTn>
                              </p:par>
                              <p:par>
                                <p:cTn id="143" presetID="22" presetClass="entr" presetSubtype="8" fill="hold" nodeType="withEffect">
                                  <p:stCondLst>
                                    <p:cond delay="0"/>
                                  </p:stCondLst>
                                  <p:childTnLst>
                                    <p:set>
                                      <p:cBhvr>
                                        <p:cTn id="144" dur="1" fill="hold">
                                          <p:stCondLst>
                                            <p:cond delay="0"/>
                                          </p:stCondLst>
                                        </p:cTn>
                                        <p:tgtEl>
                                          <p:spTgt spid="27697"/>
                                        </p:tgtEl>
                                        <p:attrNameLst>
                                          <p:attrName>style.visibility</p:attrName>
                                        </p:attrNameLst>
                                      </p:cBhvr>
                                      <p:to>
                                        <p:strVal val="visible"/>
                                      </p:to>
                                    </p:set>
                                    <p:animEffect transition="in" filter="wipe(left)">
                                      <p:cBhvr>
                                        <p:cTn id="145" dur="500"/>
                                        <p:tgtEl>
                                          <p:spTgt spid="27697"/>
                                        </p:tgtEl>
                                      </p:cBhvr>
                                    </p:animEffect>
                                  </p:childTnLst>
                                </p:cTn>
                              </p:par>
                              <p:par>
                                <p:cTn id="146" presetID="22" presetClass="entr" presetSubtype="4" fill="hold" nodeType="withEffect">
                                  <p:stCondLst>
                                    <p:cond delay="0"/>
                                  </p:stCondLst>
                                  <p:childTnLst>
                                    <p:set>
                                      <p:cBhvr>
                                        <p:cTn id="147" dur="1" fill="hold">
                                          <p:stCondLst>
                                            <p:cond delay="0"/>
                                          </p:stCondLst>
                                        </p:cTn>
                                        <p:tgtEl>
                                          <p:spTgt spid="27700"/>
                                        </p:tgtEl>
                                        <p:attrNameLst>
                                          <p:attrName>style.visibility</p:attrName>
                                        </p:attrNameLst>
                                      </p:cBhvr>
                                      <p:to>
                                        <p:strVal val="visible"/>
                                      </p:to>
                                    </p:set>
                                    <p:animEffect transition="in" filter="wipe(down)">
                                      <p:cBhvr>
                                        <p:cTn id="148" dur="500"/>
                                        <p:tgtEl>
                                          <p:spTgt spid="27700"/>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27710"/>
                                        </p:tgtEl>
                                        <p:attrNameLst>
                                          <p:attrName>style.visibility</p:attrName>
                                        </p:attrNameLst>
                                      </p:cBhvr>
                                      <p:to>
                                        <p:strVal val="visible"/>
                                      </p:to>
                                    </p:set>
                                    <p:animEffect transition="in" filter="wipe(left)">
                                      <p:cBhvr>
                                        <p:cTn id="151" dur="500"/>
                                        <p:tgtEl>
                                          <p:spTgt spid="2771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0" presetClass="exit" presetSubtype="0" fill="hold" nodeType="clickEffect">
                                  <p:stCondLst>
                                    <p:cond delay="0"/>
                                  </p:stCondLst>
                                  <p:childTnLst>
                                    <p:animEffect transition="out" filter="fade">
                                      <p:cBhvr>
                                        <p:cTn id="155" dur="500"/>
                                        <p:tgtEl>
                                          <p:spTgt spid="27697"/>
                                        </p:tgtEl>
                                      </p:cBhvr>
                                    </p:animEffect>
                                    <p:set>
                                      <p:cBhvr>
                                        <p:cTn id="156" dur="1" fill="hold">
                                          <p:stCondLst>
                                            <p:cond delay="499"/>
                                          </p:stCondLst>
                                        </p:cTn>
                                        <p:tgtEl>
                                          <p:spTgt spid="2769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7688"/>
                                        </p:tgtEl>
                                      </p:cBhvr>
                                    </p:animEffect>
                                    <p:set>
                                      <p:cBhvr>
                                        <p:cTn id="159" dur="1" fill="hold">
                                          <p:stCondLst>
                                            <p:cond delay="499"/>
                                          </p:stCondLst>
                                        </p:cTn>
                                        <p:tgtEl>
                                          <p:spTgt spid="27688"/>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27691"/>
                                        </p:tgtEl>
                                      </p:cBhvr>
                                    </p:animEffect>
                                    <p:set>
                                      <p:cBhvr>
                                        <p:cTn id="162" dur="1" fill="hold">
                                          <p:stCondLst>
                                            <p:cond delay="499"/>
                                          </p:stCondLst>
                                        </p:cTn>
                                        <p:tgtEl>
                                          <p:spTgt spid="27691"/>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27700"/>
                                        </p:tgtEl>
                                      </p:cBhvr>
                                    </p:animEffect>
                                    <p:set>
                                      <p:cBhvr>
                                        <p:cTn id="165" dur="1" fill="hold">
                                          <p:stCondLst>
                                            <p:cond delay="499"/>
                                          </p:stCondLst>
                                        </p:cTn>
                                        <p:tgtEl>
                                          <p:spTgt spid="2770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2000"/>
                                        <p:tgtEl>
                                          <p:spTgt spid="27710"/>
                                        </p:tgtEl>
                                      </p:cBhvr>
                                    </p:animEffect>
                                    <p:set>
                                      <p:cBhvr>
                                        <p:cTn id="168" dur="1" fill="hold">
                                          <p:stCondLst>
                                            <p:cond delay="1999"/>
                                          </p:stCondLst>
                                        </p:cTn>
                                        <p:tgtEl>
                                          <p:spTgt spid="27710"/>
                                        </p:tgtEl>
                                        <p:attrNameLst>
                                          <p:attrName>style.visibility</p:attrName>
                                        </p:attrNameLst>
                                      </p:cBhvr>
                                      <p:to>
                                        <p:strVal val="hidden"/>
                                      </p:to>
                                    </p:set>
                                  </p:childTnLst>
                                </p:cTn>
                              </p:par>
                              <p:par>
                                <p:cTn id="169" presetID="56" presetClass="path" presetSubtype="0" accel="50000" decel="50000" fill="hold" grpId="1" nodeType="withEffect">
                                  <p:stCondLst>
                                    <p:cond delay="0"/>
                                  </p:stCondLst>
                                  <p:childTnLst>
                                    <p:animMotion origin="layout" path="M 4.72222E-6 -4.81481E-6 L 0.11822 0.07362 " pathEditMode="relative" rAng="0" ptsTypes="AA">
                                      <p:cBhvr>
                                        <p:cTn id="170" dur="2000" fill="hold"/>
                                        <p:tgtEl>
                                          <p:spTgt spid="27664"/>
                                        </p:tgtEl>
                                        <p:attrNameLst>
                                          <p:attrName>ppt_x,ppt_y</p:attrName>
                                        </p:attrNameLst>
                                      </p:cBhvr>
                                      <p:rCtr x="5900" y="3700"/>
                                    </p:animMotion>
                                  </p:childTnLst>
                                </p:cTn>
                              </p:par>
                              <p:par>
                                <p:cTn id="171" presetID="56" presetClass="path" presetSubtype="0" accel="50000" decel="50000" fill="hold" grpId="1" nodeType="withEffect">
                                  <p:stCondLst>
                                    <p:cond delay="0"/>
                                  </p:stCondLst>
                                  <p:childTnLst>
                                    <p:animMotion origin="layout" path="M 0 -2.59259E-6 L 0.11823 0.01065 " pathEditMode="relative" rAng="0" ptsTypes="AA">
                                      <p:cBhvr>
                                        <p:cTn id="172" dur="2000" fill="hold"/>
                                        <p:tgtEl>
                                          <p:spTgt spid="27665"/>
                                        </p:tgtEl>
                                        <p:attrNameLst>
                                          <p:attrName>ppt_x,ppt_y</p:attrName>
                                        </p:attrNameLst>
                                      </p:cBhvr>
                                      <p:rCtr x="5900" y="500"/>
                                    </p:animMotion>
                                  </p:childTnLst>
                                </p:cTn>
                              </p:par>
                              <p:par>
                                <p:cTn id="173" presetID="56" presetClass="path" presetSubtype="0" accel="50000" decel="50000" fill="hold" grpId="1" nodeType="withEffect">
                                  <p:stCondLst>
                                    <p:cond delay="0"/>
                                  </p:stCondLst>
                                  <p:childTnLst>
                                    <p:animMotion origin="layout" path="M -2.22222E-6 -2.96296E-6 L 0.04722 -0.02106 " pathEditMode="relative" rAng="0" ptsTypes="AA">
                                      <p:cBhvr>
                                        <p:cTn id="174" dur="2000" fill="hold"/>
                                        <p:tgtEl>
                                          <p:spTgt spid="27669"/>
                                        </p:tgtEl>
                                        <p:attrNameLst>
                                          <p:attrName>ppt_x,ppt_y</p:attrName>
                                        </p:attrNameLst>
                                      </p:cBhvr>
                                      <p:rCtr x="2400" y="-700"/>
                                    </p:animMotion>
                                  </p:childTnLst>
                                </p:cTn>
                              </p:par>
                              <p:par>
                                <p:cTn id="175" presetID="56" presetClass="path" presetSubtype="0" accel="50000" decel="50000" fill="hold" grpId="1" nodeType="withEffect">
                                  <p:stCondLst>
                                    <p:cond delay="0"/>
                                  </p:stCondLst>
                                  <p:childTnLst>
                                    <p:animMotion origin="layout" path="M 5E-6 -4.07407E-6 L 0.03959 0.03172 " pathEditMode="relative" rAng="0" ptsTypes="AA">
                                      <p:cBhvr>
                                        <p:cTn id="176" dur="2000" fill="hold"/>
                                        <p:tgtEl>
                                          <p:spTgt spid="27667"/>
                                        </p:tgtEl>
                                        <p:attrNameLst>
                                          <p:attrName>ppt_x,ppt_y</p:attrName>
                                        </p:attrNameLst>
                                      </p:cBhvr>
                                      <p:rCtr x="2000" y="1600"/>
                                    </p:animMotion>
                                  </p:childTnLst>
                                </p:cTn>
                              </p:par>
                              <p:par>
                                <p:cTn id="177" presetID="56" presetClass="path" presetSubtype="0" accel="50000" decel="50000" fill="hold" grpId="1" nodeType="withEffect">
                                  <p:stCondLst>
                                    <p:cond delay="0"/>
                                  </p:stCondLst>
                                  <p:childTnLst>
                                    <p:animMotion origin="layout" path="M -2.77778E-6 -4.81481E-6 L -0.0158 0.15764 " pathEditMode="relative" rAng="0" ptsTypes="AA">
                                      <p:cBhvr>
                                        <p:cTn id="178" dur="2000" fill="hold"/>
                                        <p:tgtEl>
                                          <p:spTgt spid="27666"/>
                                        </p:tgtEl>
                                        <p:attrNameLst>
                                          <p:attrName>ppt_x,ppt_y</p:attrName>
                                        </p:attrNameLst>
                                      </p:cBhvr>
                                      <p:rCtr x="-400" y="7900"/>
                                    </p:animMotion>
                                  </p:childTnLst>
                                </p:cTn>
                              </p:par>
                              <p:par>
                                <p:cTn id="179" presetID="56" presetClass="path" presetSubtype="0" accel="50000" decel="50000" fill="hold" grpId="1" nodeType="withEffect">
                                  <p:stCondLst>
                                    <p:cond delay="0"/>
                                  </p:stCondLst>
                                  <p:childTnLst>
                                    <p:animMotion origin="layout" path="M 1.66667E-6 -4.81481E-6 L -0.06302 -0.13634 " pathEditMode="relative" rAng="0" ptsTypes="AA">
                                      <p:cBhvr>
                                        <p:cTn id="180" dur="2000" fill="hold"/>
                                        <p:tgtEl>
                                          <p:spTgt spid="27668"/>
                                        </p:tgtEl>
                                        <p:attrNameLst>
                                          <p:attrName>ppt_x,ppt_y</p:attrName>
                                        </p:attrNameLst>
                                      </p:cBhvr>
                                      <p:rCtr x="-2800" y="-6400"/>
                                    </p:animMotion>
                                  </p:childTnLst>
                                </p:cTn>
                              </p:par>
                            </p:childTnLst>
                          </p:cTn>
                        </p:par>
                        <p:par>
                          <p:cTn id="181" fill="hold" nodeType="afterGroup">
                            <p:stCondLst>
                              <p:cond delay="2000"/>
                            </p:stCondLst>
                            <p:childTnLst>
                              <p:par>
                                <p:cTn id="182" presetID="1" presetClass="exit" presetSubtype="0" fill="hold" grpId="2" nodeType="afterEffect">
                                  <p:stCondLst>
                                    <p:cond delay="0"/>
                                  </p:stCondLst>
                                  <p:childTnLst>
                                    <p:set>
                                      <p:cBhvr>
                                        <p:cTn id="183" dur="1" fill="hold">
                                          <p:stCondLst>
                                            <p:cond delay="0"/>
                                          </p:stCondLst>
                                        </p:cTn>
                                        <p:tgtEl>
                                          <p:spTgt spid="27664"/>
                                        </p:tgtEl>
                                        <p:attrNameLst>
                                          <p:attrName>style.visibility</p:attrName>
                                        </p:attrNameLst>
                                      </p:cBhvr>
                                      <p:to>
                                        <p:strVal val="hidden"/>
                                      </p:to>
                                    </p:set>
                                  </p:childTnLst>
                                </p:cTn>
                              </p:par>
                              <p:par>
                                <p:cTn id="184" presetID="1" presetClass="exit" presetSubtype="0" fill="hold" grpId="2" nodeType="withEffect">
                                  <p:stCondLst>
                                    <p:cond delay="0"/>
                                  </p:stCondLst>
                                  <p:childTnLst>
                                    <p:set>
                                      <p:cBhvr>
                                        <p:cTn id="185" dur="1" fill="hold">
                                          <p:stCondLst>
                                            <p:cond delay="0"/>
                                          </p:stCondLst>
                                        </p:cTn>
                                        <p:tgtEl>
                                          <p:spTgt spid="27666"/>
                                        </p:tgtEl>
                                        <p:attrNameLst>
                                          <p:attrName>style.visibility</p:attrName>
                                        </p:attrNameLst>
                                      </p:cBhvr>
                                      <p:to>
                                        <p:strVal val="hidden"/>
                                      </p:to>
                                    </p:set>
                                  </p:childTnLst>
                                </p:cTn>
                              </p:par>
                              <p:par>
                                <p:cTn id="186" presetID="1" presetClass="exit" presetSubtype="0" fill="hold" grpId="2" nodeType="withEffect">
                                  <p:stCondLst>
                                    <p:cond delay="0"/>
                                  </p:stCondLst>
                                  <p:childTnLst>
                                    <p:set>
                                      <p:cBhvr>
                                        <p:cTn id="187" dur="1" fill="hold">
                                          <p:stCondLst>
                                            <p:cond delay="0"/>
                                          </p:stCondLst>
                                        </p:cTn>
                                        <p:tgtEl>
                                          <p:spTgt spid="27667"/>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27677"/>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27678"/>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27681"/>
                                        </p:tgtEl>
                                        <p:attrNameLst>
                                          <p:attrName>style.visibility</p:attrName>
                                        </p:attrNameLst>
                                      </p:cBhvr>
                                      <p:to>
                                        <p:strVal val="hidden"/>
                                      </p:to>
                                    </p:set>
                                  </p:childTnLst>
                                </p:cTn>
                              </p:par>
                              <p:par>
                                <p:cTn id="194" presetID="1" presetClass="exit" presetSubtype="0" fill="hold" grpId="2" nodeType="withEffect">
                                  <p:stCondLst>
                                    <p:cond delay="0"/>
                                  </p:stCondLst>
                                  <p:childTnLst>
                                    <p:set>
                                      <p:cBhvr>
                                        <p:cTn id="195" dur="1" fill="hold">
                                          <p:stCondLst>
                                            <p:cond delay="0"/>
                                          </p:stCondLst>
                                        </p:cTn>
                                        <p:tgtEl>
                                          <p:spTgt spid="2766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7679"/>
                                        </p:tgtEl>
                                        <p:attrNameLst>
                                          <p:attrName>style.visibility</p:attrName>
                                        </p:attrNameLst>
                                      </p:cBhvr>
                                      <p:to>
                                        <p:strVal val="hidden"/>
                                      </p:to>
                                    </p:set>
                                  </p:childTnLst>
                                </p:cTn>
                              </p:par>
                              <p:par>
                                <p:cTn id="198" presetID="1" presetClass="exit" presetSubtype="0" fill="hold" grpId="2" nodeType="withEffect">
                                  <p:stCondLst>
                                    <p:cond delay="0"/>
                                  </p:stCondLst>
                                  <p:childTnLst>
                                    <p:set>
                                      <p:cBhvr>
                                        <p:cTn id="199" dur="1" fill="hold">
                                          <p:stCondLst>
                                            <p:cond delay="0"/>
                                          </p:stCondLst>
                                        </p:cTn>
                                        <p:tgtEl>
                                          <p:spTgt spid="2766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27680"/>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27674"/>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27682"/>
                                        </p:tgtEl>
                                        <p:attrNameLst>
                                          <p:attrName>style.visibility</p:attrName>
                                        </p:attrNameLst>
                                      </p:cBhvr>
                                      <p:to>
                                        <p:strVal val="hidden"/>
                                      </p:to>
                                    </p:set>
                                  </p:childTnLst>
                                </p:cTn>
                              </p:par>
                              <p:par>
                                <p:cTn id="206" presetID="1" presetClass="exit" presetSubtype="0" fill="hold" grpId="2" nodeType="withEffect">
                                  <p:stCondLst>
                                    <p:cond delay="0"/>
                                  </p:stCondLst>
                                  <p:childTnLst>
                                    <p:set>
                                      <p:cBhvr>
                                        <p:cTn id="207" dur="1" fill="hold">
                                          <p:stCondLst>
                                            <p:cond delay="0"/>
                                          </p:stCondLst>
                                        </p:cTn>
                                        <p:tgtEl>
                                          <p:spTgt spid="27669"/>
                                        </p:tgtEl>
                                        <p:attrNameLst>
                                          <p:attrName>style.visibility</p:attrName>
                                        </p:attrNameLst>
                                      </p:cBhvr>
                                      <p:to>
                                        <p:strVal val="hidden"/>
                                      </p:to>
                                    </p:set>
                                  </p:childTnLst>
                                </p:cTn>
                              </p:par>
                              <p:par>
                                <p:cTn id="208" presetID="1" presetClass="entr" presetSubtype="0" fill="hold" grpId="0" nodeType="withEffect">
                                  <p:stCondLst>
                                    <p:cond delay="0"/>
                                  </p:stCondLst>
                                  <p:childTnLst>
                                    <p:set>
                                      <p:cBhvr>
                                        <p:cTn id="209" dur="1" fill="hold">
                                          <p:stCondLst>
                                            <p:cond delay="0"/>
                                          </p:stCondLst>
                                        </p:cTn>
                                        <p:tgtEl>
                                          <p:spTgt spid="27703"/>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27704"/>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7705"/>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7706"/>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7707"/>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7708"/>
                                        </p:tgtEl>
                                        <p:attrNameLst>
                                          <p:attrName>style.visibility</p:attrName>
                                        </p:attrNameLst>
                                      </p:cBhvr>
                                      <p:to>
                                        <p:strVal val="visible"/>
                                      </p:to>
                                    </p:set>
                                  </p:childTnLst>
                                </p:cTn>
                              </p:par>
                            </p:childTnLst>
                          </p:cTn>
                        </p:par>
                        <p:par>
                          <p:cTn id="220" fill="hold" nodeType="afterGroup">
                            <p:stCondLst>
                              <p:cond delay="2001"/>
                            </p:stCondLst>
                            <p:childTnLst>
                              <p:par>
                                <p:cTn id="221" presetID="1" presetClass="entr" presetSubtype="0" fill="hold" grpId="0" nodeType="afterEffect">
                                  <p:stCondLst>
                                    <p:cond delay="0"/>
                                  </p:stCondLst>
                                  <p:childTnLst>
                                    <p:set>
                                      <p:cBhvr>
                                        <p:cTn id="222" dur="1" fill="hold">
                                          <p:stCondLst>
                                            <p:cond delay="0"/>
                                          </p:stCondLst>
                                        </p:cTn>
                                        <p:tgtEl>
                                          <p:spTgt spid="27709"/>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27662"/>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27661"/>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276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27652"/>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27659"/>
                                        </p:tgtEl>
                                        <p:attrNameLst>
                                          <p:attrName>style.visibility</p:attrName>
                                        </p:attrNameLst>
                                      </p:cBhvr>
                                      <p:to>
                                        <p:strVal val="hidden"/>
                                      </p:to>
                                    </p:set>
                                  </p:childTnLst>
                                </p:cTn>
                              </p:par>
                              <p:par>
                                <p:cTn id="235" presetID="1" presetClass="exit" presetSubtype="0" fill="hold" grpId="1" nodeType="withEffect">
                                  <p:stCondLst>
                                    <p:cond delay="0"/>
                                  </p:stCondLst>
                                  <p:childTnLst>
                                    <p:set>
                                      <p:cBhvr>
                                        <p:cTn id="236" dur="1" fill="hold">
                                          <p:stCondLst>
                                            <p:cond delay="0"/>
                                          </p:stCondLst>
                                        </p:cTn>
                                        <p:tgtEl>
                                          <p:spTgt spid="27660"/>
                                        </p:tgtEl>
                                        <p:attrNameLst>
                                          <p:attrName>style.visibility</p:attrName>
                                        </p:attrNameLst>
                                      </p:cBhvr>
                                      <p:to>
                                        <p:strVal val="hidden"/>
                                      </p:to>
                                    </p:set>
                                  </p:childTnLst>
                                </p:cTn>
                              </p:par>
                            </p:childTnLst>
                          </p:cTn>
                        </p:par>
                        <p:par>
                          <p:cTn id="237" fill="hold" nodeType="afterGroup">
                            <p:stCondLst>
                              <p:cond delay="1"/>
                            </p:stCondLst>
                            <p:childTnLst>
                              <p:par>
                                <p:cTn id="238" presetID="20" presetClass="entr" presetSubtype="0" fill="hold" grpId="0" nodeType="afterEffect">
                                  <p:stCondLst>
                                    <p:cond delay="0"/>
                                  </p:stCondLst>
                                  <p:childTnLst>
                                    <p:set>
                                      <p:cBhvr>
                                        <p:cTn id="239" dur="1" fill="hold">
                                          <p:stCondLst>
                                            <p:cond delay="0"/>
                                          </p:stCondLst>
                                        </p:cTn>
                                        <p:tgtEl>
                                          <p:spTgt spid="27657"/>
                                        </p:tgtEl>
                                        <p:attrNameLst>
                                          <p:attrName>style.visibility</p:attrName>
                                        </p:attrNameLst>
                                      </p:cBhvr>
                                      <p:to>
                                        <p:strVal val="visible"/>
                                      </p:to>
                                    </p:set>
                                    <p:animEffect transition="in" filter="wedge">
                                      <p:cBhvr>
                                        <p:cTn id="240" dur="500"/>
                                        <p:tgtEl>
                                          <p:spTgt spid="27657"/>
                                        </p:tgtEl>
                                      </p:cBhvr>
                                    </p:animEffect>
                                  </p:childTnLst>
                                </p:cTn>
                              </p:par>
                            </p:childTnLst>
                          </p:cTn>
                        </p:par>
                        <p:par>
                          <p:cTn id="241" fill="hold" nodeType="afterGroup">
                            <p:stCondLst>
                              <p:cond delay="501"/>
                            </p:stCondLst>
                            <p:childTnLst>
                              <p:par>
                                <p:cTn id="242" presetID="20" presetClass="entr" presetSubtype="0" fill="hold" grpId="0" nodeType="afterEffect">
                                  <p:stCondLst>
                                    <p:cond delay="0"/>
                                  </p:stCondLst>
                                  <p:childTnLst>
                                    <p:set>
                                      <p:cBhvr>
                                        <p:cTn id="243" dur="1" fill="hold">
                                          <p:stCondLst>
                                            <p:cond delay="0"/>
                                          </p:stCondLst>
                                        </p:cTn>
                                        <p:tgtEl>
                                          <p:spTgt spid="27653"/>
                                        </p:tgtEl>
                                        <p:attrNameLst>
                                          <p:attrName>style.visibility</p:attrName>
                                        </p:attrNameLst>
                                      </p:cBhvr>
                                      <p:to>
                                        <p:strVal val="visible"/>
                                      </p:to>
                                    </p:set>
                                    <p:animEffect transition="in" filter="wedge">
                                      <p:cBhvr>
                                        <p:cTn id="244" dur="500"/>
                                        <p:tgtEl>
                                          <p:spTgt spid="27653"/>
                                        </p:tgtEl>
                                      </p:cBhvr>
                                    </p:animEffect>
                                  </p:childTnLst>
                                </p:cTn>
                              </p:par>
                            </p:childTnLst>
                          </p:cTn>
                        </p:par>
                        <p:par>
                          <p:cTn id="245" fill="hold" nodeType="afterGroup">
                            <p:stCondLst>
                              <p:cond delay="1001"/>
                            </p:stCondLst>
                            <p:childTnLst>
                              <p:par>
                                <p:cTn id="246" presetID="20" presetClass="entr" presetSubtype="0" fill="hold" grpId="0" nodeType="afterEffect">
                                  <p:stCondLst>
                                    <p:cond delay="0"/>
                                  </p:stCondLst>
                                  <p:childTnLst>
                                    <p:set>
                                      <p:cBhvr>
                                        <p:cTn id="247" dur="1" fill="hold">
                                          <p:stCondLst>
                                            <p:cond delay="0"/>
                                          </p:stCondLst>
                                        </p:cTn>
                                        <p:tgtEl>
                                          <p:spTgt spid="27654"/>
                                        </p:tgtEl>
                                        <p:attrNameLst>
                                          <p:attrName>style.visibility</p:attrName>
                                        </p:attrNameLst>
                                      </p:cBhvr>
                                      <p:to>
                                        <p:strVal val="visible"/>
                                      </p:to>
                                    </p:set>
                                    <p:animEffect transition="in" filter="wedge">
                                      <p:cBhvr>
                                        <p:cTn id="248" dur="500"/>
                                        <p:tgtEl>
                                          <p:spTgt spid="27654"/>
                                        </p:tgtEl>
                                      </p:cBhvr>
                                    </p:animEffect>
                                  </p:childTnLst>
                                </p:cTn>
                              </p:par>
                            </p:childTnLst>
                          </p:cTn>
                        </p:par>
                        <p:par>
                          <p:cTn id="249" fill="hold" nodeType="afterGroup">
                            <p:stCondLst>
                              <p:cond delay="1501"/>
                            </p:stCondLst>
                            <p:childTnLst>
                              <p:par>
                                <p:cTn id="250" presetID="20" presetClass="entr" presetSubtype="0" fill="hold" grpId="0" nodeType="afterEffect">
                                  <p:stCondLst>
                                    <p:cond delay="0"/>
                                  </p:stCondLst>
                                  <p:childTnLst>
                                    <p:set>
                                      <p:cBhvr>
                                        <p:cTn id="251" dur="1" fill="hold">
                                          <p:stCondLst>
                                            <p:cond delay="0"/>
                                          </p:stCondLst>
                                        </p:cTn>
                                        <p:tgtEl>
                                          <p:spTgt spid="27655"/>
                                        </p:tgtEl>
                                        <p:attrNameLst>
                                          <p:attrName>style.visibility</p:attrName>
                                        </p:attrNameLst>
                                      </p:cBhvr>
                                      <p:to>
                                        <p:strVal val="visible"/>
                                      </p:to>
                                    </p:set>
                                    <p:animEffect transition="in" filter="wedge">
                                      <p:cBhvr>
                                        <p:cTn id="252" dur="500"/>
                                        <p:tgtEl>
                                          <p:spTgt spid="27655"/>
                                        </p:tgtEl>
                                      </p:cBhvr>
                                    </p:animEffect>
                                  </p:childTnLst>
                                </p:cTn>
                              </p:par>
                            </p:childTnLst>
                          </p:cTn>
                        </p:par>
                        <p:par>
                          <p:cTn id="253" fill="hold" nodeType="afterGroup">
                            <p:stCondLst>
                              <p:cond delay="2001"/>
                            </p:stCondLst>
                            <p:childTnLst>
                              <p:par>
                                <p:cTn id="254" presetID="20" presetClass="entr" presetSubtype="0" fill="hold" grpId="0" nodeType="afterEffect">
                                  <p:stCondLst>
                                    <p:cond delay="0"/>
                                  </p:stCondLst>
                                  <p:childTnLst>
                                    <p:set>
                                      <p:cBhvr>
                                        <p:cTn id="255" dur="1" fill="hold">
                                          <p:stCondLst>
                                            <p:cond delay="0"/>
                                          </p:stCondLst>
                                        </p:cTn>
                                        <p:tgtEl>
                                          <p:spTgt spid="27656"/>
                                        </p:tgtEl>
                                        <p:attrNameLst>
                                          <p:attrName>style.visibility</p:attrName>
                                        </p:attrNameLst>
                                      </p:cBhvr>
                                      <p:to>
                                        <p:strVal val="visible"/>
                                      </p:to>
                                    </p:set>
                                    <p:animEffect transition="in" filter="wedge">
                                      <p:cBhvr>
                                        <p:cTn id="256" dur="500"/>
                                        <p:tgtEl>
                                          <p:spTgt spid="27656"/>
                                        </p:tgtEl>
                                      </p:cBhvr>
                                    </p:animEffect>
                                  </p:childTnLst>
                                </p:cTn>
                              </p:par>
                            </p:childTnLst>
                          </p:cTn>
                        </p:par>
                        <p:par>
                          <p:cTn id="257" fill="hold" nodeType="afterGroup">
                            <p:stCondLst>
                              <p:cond delay="2501"/>
                            </p:stCondLst>
                            <p:childTnLst>
                              <p:par>
                                <p:cTn id="258" presetID="20" presetClass="entr" presetSubtype="0" fill="hold" grpId="0" nodeType="afterEffect">
                                  <p:stCondLst>
                                    <p:cond delay="0"/>
                                  </p:stCondLst>
                                  <p:childTnLst>
                                    <p:set>
                                      <p:cBhvr>
                                        <p:cTn id="259" dur="1" fill="hold">
                                          <p:stCondLst>
                                            <p:cond delay="0"/>
                                          </p:stCondLst>
                                        </p:cTn>
                                        <p:tgtEl>
                                          <p:spTgt spid="27651"/>
                                        </p:tgtEl>
                                        <p:attrNameLst>
                                          <p:attrName>style.visibility</p:attrName>
                                        </p:attrNameLst>
                                      </p:cBhvr>
                                      <p:to>
                                        <p:strVal val="visible"/>
                                      </p:to>
                                    </p:set>
                                    <p:animEffect transition="in" filter="wedge">
                                      <p:cBhvr>
                                        <p:cTn id="260" dur="500"/>
                                        <p:tgtEl>
                                          <p:spTgt spid="27651"/>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7711"/>
                                        </p:tgtEl>
                                        <p:attrNameLst>
                                          <p:attrName>style.visibility</p:attrName>
                                        </p:attrNameLst>
                                      </p:cBhvr>
                                      <p:to>
                                        <p:strVal val="visible"/>
                                      </p:to>
                                    </p:set>
                                    <p:animEffect transition="in" filter="fade">
                                      <p:cBhvr>
                                        <p:cTn id="263" dur="500"/>
                                        <p:tgtEl>
                                          <p:spTgt spid="27711"/>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7712"/>
                                        </p:tgtEl>
                                        <p:attrNameLst>
                                          <p:attrName>style.visibility</p:attrName>
                                        </p:attrNameLst>
                                      </p:cBhvr>
                                      <p:to>
                                        <p:strVal val="visible"/>
                                      </p:to>
                                    </p:set>
                                    <p:animEffect transition="in" filter="fade">
                                      <p:cBhvr>
                                        <p:cTn id="266" dur="500"/>
                                        <p:tgtEl>
                                          <p:spTgt spid="277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7713"/>
                                        </p:tgtEl>
                                        <p:attrNameLst>
                                          <p:attrName>style.visibility</p:attrName>
                                        </p:attrNameLst>
                                      </p:cBhvr>
                                      <p:to>
                                        <p:strVal val="visible"/>
                                      </p:to>
                                    </p:set>
                                    <p:animEffect transition="in" filter="fade">
                                      <p:cBhvr>
                                        <p:cTn id="269" dur="500"/>
                                        <p:tgtEl>
                                          <p:spTgt spid="27713"/>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27714"/>
                                        </p:tgtEl>
                                        <p:attrNameLst>
                                          <p:attrName>style.visibility</p:attrName>
                                        </p:attrNameLst>
                                      </p:cBhvr>
                                      <p:to>
                                        <p:strVal val="visible"/>
                                      </p:to>
                                    </p:set>
                                    <p:animEffect transition="in" filter="fade">
                                      <p:cBhvr>
                                        <p:cTn id="272" dur="500"/>
                                        <p:tgtEl>
                                          <p:spTgt spid="27714"/>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7715"/>
                                        </p:tgtEl>
                                        <p:attrNameLst>
                                          <p:attrName>style.visibility</p:attrName>
                                        </p:attrNameLst>
                                      </p:cBhvr>
                                      <p:to>
                                        <p:strVal val="visible"/>
                                      </p:to>
                                    </p:set>
                                    <p:animEffect transition="in" filter="fade">
                                      <p:cBhvr>
                                        <p:cTn id="275" dur="500"/>
                                        <p:tgtEl>
                                          <p:spTgt spid="27715"/>
                                        </p:tgtEl>
                                      </p:cBhvr>
                                    </p:animEffect>
                                  </p:childTnLst>
                                </p:cTn>
                              </p:par>
                            </p:childTnLst>
                          </p:cTn>
                        </p:par>
                        <p:par>
                          <p:cTn id="276" fill="hold" nodeType="afterGroup">
                            <p:stCondLst>
                              <p:cond delay="3001"/>
                            </p:stCondLst>
                            <p:childTnLst>
                              <p:par>
                                <p:cTn id="277" presetID="22" presetClass="entr" presetSubtype="8" fill="hold" nodeType="afterEffect">
                                  <p:stCondLst>
                                    <p:cond delay="0"/>
                                  </p:stCondLst>
                                  <p:childTnLst>
                                    <p:set>
                                      <p:cBhvr>
                                        <p:cTn id="278" dur="1" fill="hold">
                                          <p:stCondLst>
                                            <p:cond delay="0"/>
                                          </p:stCondLst>
                                        </p:cTn>
                                        <p:tgtEl>
                                          <p:spTgt spid="27719"/>
                                        </p:tgtEl>
                                        <p:attrNameLst>
                                          <p:attrName>style.visibility</p:attrName>
                                        </p:attrNameLst>
                                      </p:cBhvr>
                                      <p:to>
                                        <p:strVal val="visible"/>
                                      </p:to>
                                    </p:set>
                                    <p:animEffect transition="in" filter="wipe(left)">
                                      <p:cBhvr>
                                        <p:cTn id="279" dur="500"/>
                                        <p:tgtEl>
                                          <p:spTgt spid="27719"/>
                                        </p:tgtEl>
                                      </p:cBhvr>
                                    </p:animEffect>
                                  </p:childTnLst>
                                </p:cTn>
                              </p:par>
                              <p:par>
                                <p:cTn id="280" presetID="22" presetClass="entr" presetSubtype="8" fill="hold" nodeType="withEffect">
                                  <p:stCondLst>
                                    <p:cond delay="0"/>
                                  </p:stCondLst>
                                  <p:childTnLst>
                                    <p:set>
                                      <p:cBhvr>
                                        <p:cTn id="281" dur="1" fill="hold">
                                          <p:stCondLst>
                                            <p:cond delay="0"/>
                                          </p:stCondLst>
                                        </p:cTn>
                                        <p:tgtEl>
                                          <p:spTgt spid="27716"/>
                                        </p:tgtEl>
                                        <p:attrNameLst>
                                          <p:attrName>style.visibility</p:attrName>
                                        </p:attrNameLst>
                                      </p:cBhvr>
                                      <p:to>
                                        <p:strVal val="visible"/>
                                      </p:to>
                                    </p:set>
                                    <p:animEffect transition="in" filter="wipe(left)">
                                      <p:cBhvr>
                                        <p:cTn id="282" dur="500"/>
                                        <p:tgtEl>
                                          <p:spTgt spid="27716"/>
                                        </p:tgtEl>
                                      </p:cBhvr>
                                    </p:animEffect>
                                  </p:childTnLst>
                                </p:cTn>
                              </p:par>
                              <p:par>
                                <p:cTn id="283" presetID="22" presetClass="entr" presetSubtype="8" fill="hold" nodeType="withEffect">
                                  <p:stCondLst>
                                    <p:cond delay="0"/>
                                  </p:stCondLst>
                                  <p:childTnLst>
                                    <p:set>
                                      <p:cBhvr>
                                        <p:cTn id="284" dur="1" fill="hold">
                                          <p:stCondLst>
                                            <p:cond delay="0"/>
                                          </p:stCondLst>
                                        </p:cTn>
                                        <p:tgtEl>
                                          <p:spTgt spid="27723"/>
                                        </p:tgtEl>
                                        <p:attrNameLst>
                                          <p:attrName>style.visibility</p:attrName>
                                        </p:attrNameLst>
                                      </p:cBhvr>
                                      <p:to>
                                        <p:strVal val="visible"/>
                                      </p:to>
                                    </p:set>
                                    <p:animEffect transition="in" filter="wipe(left)">
                                      <p:cBhvr>
                                        <p:cTn id="285" dur="500"/>
                                        <p:tgtEl>
                                          <p:spTgt spid="27723"/>
                                        </p:tgtEl>
                                      </p:cBhvr>
                                    </p:animEffect>
                                  </p:childTnLst>
                                </p:cTn>
                              </p:par>
                              <p:par>
                                <p:cTn id="286" presetID="22" presetClass="entr" presetSubtype="1" fill="hold" nodeType="withEffect">
                                  <p:stCondLst>
                                    <p:cond delay="0"/>
                                  </p:stCondLst>
                                  <p:childTnLst>
                                    <p:set>
                                      <p:cBhvr>
                                        <p:cTn id="287" dur="1" fill="hold">
                                          <p:stCondLst>
                                            <p:cond delay="0"/>
                                          </p:stCondLst>
                                        </p:cTn>
                                        <p:tgtEl>
                                          <p:spTgt spid="27726"/>
                                        </p:tgtEl>
                                        <p:attrNameLst>
                                          <p:attrName>style.visibility</p:attrName>
                                        </p:attrNameLst>
                                      </p:cBhvr>
                                      <p:to>
                                        <p:strVal val="visible"/>
                                      </p:to>
                                    </p:set>
                                    <p:animEffect transition="in" filter="wipe(up)">
                                      <p:cBhvr>
                                        <p:cTn id="288" dur="500"/>
                                        <p:tgtEl>
                                          <p:spTgt spid="27726"/>
                                        </p:tgtEl>
                                      </p:cBhvr>
                                    </p:animEffect>
                                  </p:childTnLst>
                                </p:cTn>
                              </p:par>
                              <p:par>
                                <p:cTn id="289" presetID="22" presetClass="entr" presetSubtype="4" fill="hold" nodeType="withEffect">
                                  <p:stCondLst>
                                    <p:cond delay="0"/>
                                  </p:stCondLst>
                                  <p:childTnLst>
                                    <p:set>
                                      <p:cBhvr>
                                        <p:cTn id="290" dur="1" fill="hold">
                                          <p:stCondLst>
                                            <p:cond delay="0"/>
                                          </p:stCondLst>
                                        </p:cTn>
                                        <p:tgtEl>
                                          <p:spTgt spid="27729"/>
                                        </p:tgtEl>
                                        <p:attrNameLst>
                                          <p:attrName>style.visibility</p:attrName>
                                        </p:attrNameLst>
                                      </p:cBhvr>
                                      <p:to>
                                        <p:strVal val="visible"/>
                                      </p:to>
                                    </p:set>
                                    <p:animEffect transition="in" filter="wipe(down)">
                                      <p:cBhvr>
                                        <p:cTn id="291" dur="500"/>
                                        <p:tgtEl>
                                          <p:spTgt spid="27729"/>
                                        </p:tgtEl>
                                      </p:cBhvr>
                                    </p:animEffect>
                                  </p:childTnLst>
                                </p:cTn>
                              </p:par>
                              <p:par>
                                <p:cTn id="292" presetID="22" presetClass="entr" presetSubtype="4" fill="hold" nodeType="withEffect">
                                  <p:stCondLst>
                                    <p:cond delay="0"/>
                                  </p:stCondLst>
                                  <p:childTnLst>
                                    <p:set>
                                      <p:cBhvr>
                                        <p:cTn id="293" dur="1" fill="hold">
                                          <p:stCondLst>
                                            <p:cond delay="0"/>
                                          </p:stCondLst>
                                        </p:cTn>
                                        <p:tgtEl>
                                          <p:spTgt spid="27733"/>
                                        </p:tgtEl>
                                        <p:attrNameLst>
                                          <p:attrName>style.visibility</p:attrName>
                                        </p:attrNameLst>
                                      </p:cBhvr>
                                      <p:to>
                                        <p:strVal val="visible"/>
                                      </p:to>
                                    </p:set>
                                    <p:animEffect transition="in" filter="wipe(down)">
                                      <p:cBhvr>
                                        <p:cTn id="294" dur="500"/>
                                        <p:tgtEl>
                                          <p:spTgt spid="27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1" grpId="0" animBg="1" autoUpdateAnimBg="0"/>
      <p:bldP spid="27652" grpId="0" animBg="1" autoUpdateAnimBg="0"/>
      <p:bldP spid="27652" grpId="1" animBg="1" autoUpdateAnimBg="0"/>
      <p:bldP spid="27653" grpId="0" animBg="1" autoUpdateAnimBg="0"/>
      <p:bldP spid="27654" grpId="0" animBg="1" autoUpdateAnimBg="0"/>
      <p:bldP spid="27655" grpId="0" animBg="1" autoUpdateAnimBg="0"/>
      <p:bldP spid="27656" grpId="0" animBg="1" autoUpdateAnimBg="0"/>
      <p:bldP spid="27657" grpId="0" animBg="1" autoUpdateAnimBg="0"/>
      <p:bldP spid="27658" grpId="0" animBg="1"/>
      <p:bldP spid="27658" grpId="1" animBg="1"/>
      <p:bldP spid="27659" grpId="0" animBg="1"/>
      <p:bldP spid="27659" grpId="1" animBg="1"/>
      <p:bldP spid="27660" grpId="0" animBg="1"/>
      <p:bldP spid="27660" grpId="1" animBg="1"/>
      <p:bldP spid="27661" grpId="0" animBg="1"/>
      <p:bldP spid="27661" grpId="1" animBg="1"/>
      <p:bldP spid="27662" grpId="0" animBg="1"/>
      <p:bldP spid="27662" grpId="1" animBg="1"/>
      <p:bldP spid="27663" grpId="0" bldLvl="0"/>
      <p:bldP spid="27664" grpId="0" animBg="1"/>
      <p:bldP spid="27664" grpId="1" animBg="1"/>
      <p:bldP spid="27664" grpId="2" animBg="1"/>
      <p:bldP spid="27665" grpId="0" animBg="1"/>
      <p:bldP spid="27665" grpId="1" animBg="1"/>
      <p:bldP spid="27665" grpId="2" animBg="1"/>
      <p:bldP spid="27666" grpId="0" animBg="1"/>
      <p:bldP spid="27666" grpId="1" animBg="1"/>
      <p:bldP spid="27666" grpId="2" animBg="1"/>
      <p:bldP spid="27667" grpId="0" animBg="1"/>
      <p:bldP spid="27667" grpId="1" animBg="1"/>
      <p:bldP spid="27667" grpId="2" animBg="1"/>
      <p:bldP spid="27668" grpId="0" animBg="1"/>
      <p:bldP spid="27668" grpId="1" animBg="1"/>
      <p:bldP spid="27668" grpId="2" animBg="1"/>
      <p:bldP spid="27669" grpId="0" animBg="1"/>
      <p:bldP spid="27669" grpId="1" animBg="1"/>
      <p:bldP spid="27669" grpId="2" animBg="1"/>
      <p:bldP spid="27671" grpId="0" animBg="1" autoUpdateAnimBg="0"/>
      <p:bldP spid="27672" grpId="0" autoUpdateAnimBg="0"/>
      <p:bldP spid="27673" grpId="0" autoUpdateAnimBg="0"/>
      <p:bldP spid="27674" grpId="0" animBg="1"/>
      <p:bldP spid="27674" grpId="1" animBg="1"/>
      <p:bldP spid="27675" grpId="0" animBg="1"/>
      <p:bldP spid="27676" grpId="0" autoUpdateAnimBg="0"/>
      <p:bldP spid="27677" grpId="0" animBg="1"/>
      <p:bldP spid="27677" grpId="1" animBg="1"/>
      <p:bldP spid="27678" grpId="0" animBg="1"/>
      <p:bldP spid="27678" grpId="1" animBg="1"/>
      <p:bldP spid="27679" grpId="0" animBg="1"/>
      <p:bldP spid="27679" grpId="1" animBg="1"/>
      <p:bldP spid="27680" grpId="0" animBg="1"/>
      <p:bldP spid="27680" grpId="1" animBg="1"/>
      <p:bldP spid="27681" grpId="0" animBg="1"/>
      <p:bldP spid="27681" grpId="1" animBg="1"/>
      <p:bldP spid="27682" grpId="0" animBg="1"/>
      <p:bldP spid="27682" grpId="1" animBg="1"/>
      <p:bldP spid="27683" grpId="0" animBg="1"/>
      <p:bldP spid="27684" grpId="0" autoUpdateAnimBg="0"/>
      <p:bldP spid="27685" grpId="0" autoUpdateAnimBg="0"/>
      <p:bldP spid="27685" grpId="1" autoUpdateAnimBg="0"/>
      <p:bldP spid="27686" grpId="0" autoUpdateAnimBg="0"/>
      <p:bldP spid="27686" grpId="1" autoUpdateAnimBg="0"/>
      <p:bldP spid="27687" grpId="0" animBg="1"/>
      <p:bldP spid="27687" grpId="1" animBg="1"/>
      <p:bldP spid="27703" grpId="0" animBg="1" autoUpdateAnimBg="0"/>
      <p:bldP spid="27704" grpId="0" animBg="1" autoUpdateAnimBg="0"/>
      <p:bldP spid="27705" grpId="0" animBg="1" autoUpdateAnimBg="0"/>
      <p:bldP spid="27706" grpId="0" animBg="1" autoUpdateAnimBg="0"/>
      <p:bldP spid="27707" grpId="0" animBg="1" autoUpdateAnimBg="0"/>
      <p:bldP spid="27708" grpId="0" animBg="1" autoUpdateAnimBg="0"/>
      <p:bldP spid="27709" grpId="0" animBg="1"/>
      <p:bldP spid="27710" grpId="0" animBg="1"/>
      <p:bldP spid="27710" grpId="1" animBg="1"/>
      <p:bldP spid="27711" grpId="0" animBg="1"/>
      <p:bldP spid="27712" grpId="0" animBg="1"/>
      <p:bldP spid="27713" grpId="0" animBg="1"/>
      <p:bldP spid="27714" grpId="0" animBg="1"/>
      <p:bldP spid="277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42108" y="749961"/>
            <a:ext cx="10515600" cy="5458506"/>
          </a:xfrm>
        </p:spPr>
        <p:txBody>
          <a:bodyPr/>
          <a:lstStyle/>
          <a:p>
            <a:r>
              <a:rPr lang="zh-CN" altLang="zh-CN" b="1" dirty="0">
                <a:latin typeface="Times New Roman" panose="02020603050405020304" pitchFamily="18" charset="0"/>
                <a:ea typeface="楷体_GB2312" pitchFamily="1" charset="-122"/>
              </a:rPr>
              <a:t>粒子群算法发展历史简介</a:t>
            </a:r>
            <a:r>
              <a:rPr lang="zh-CN" altLang="zh-CN" dirty="0"/>
              <a:t> </a:t>
            </a:r>
          </a:p>
          <a:p>
            <a:endParaRPr lang="zh-CN" altLang="en-US" dirty="0"/>
          </a:p>
        </p:txBody>
      </p:sp>
      <p:sp>
        <p:nvSpPr>
          <p:cNvPr id="3" name="标题 2"/>
          <p:cNvSpPr>
            <a:spLocks noGrp="1"/>
          </p:cNvSpPr>
          <p:nvPr>
            <p:ph type="title"/>
          </p:nvPr>
        </p:nvSpPr>
        <p:spPr/>
        <p:txBody>
          <a:bodyPr/>
          <a:lstStyle/>
          <a:p>
            <a:r>
              <a:rPr lang="zh-CN" altLang="en-US" dirty="0"/>
              <a:t>粒子群算法</a:t>
            </a:r>
          </a:p>
        </p:txBody>
      </p:sp>
      <p:sp>
        <p:nvSpPr>
          <p:cNvPr id="4" name="Rectangle 2"/>
          <p:cNvSpPr>
            <a:spLocks noChangeArrowheads="1"/>
          </p:cNvSpPr>
          <p:nvPr/>
        </p:nvSpPr>
        <p:spPr bwMode="auto">
          <a:xfrm>
            <a:off x="1009440" y="1384508"/>
            <a:ext cx="8040379" cy="4189412"/>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800" dirty="0">
                <a:solidFill>
                  <a:schemeClr val="tx1"/>
                </a:solidFill>
              </a:rPr>
              <a:t>   </a:t>
            </a:r>
            <a:r>
              <a:rPr lang="zh-CN" altLang="en-US" b="1" dirty="0">
                <a:solidFill>
                  <a:schemeClr val="tx1"/>
                </a:solidFill>
                <a:latin typeface="宋体" panose="02010600030101010101" pitchFamily="2" charset="-122"/>
                <a:ea typeface="宋体" panose="02010600030101010101" pitchFamily="2" charset="-122"/>
              </a:rPr>
              <a:t>一种启发式算法，一种进化算法，由Kennedy和Eberhart于1995年提出．</a:t>
            </a:r>
          </a:p>
          <a:p>
            <a:pPr>
              <a:buFont typeface="Wingdings" panose="05000000000000000000" pitchFamily="2" charset="2"/>
              <a:buNone/>
            </a:pPr>
            <a:endParaRPr lang="zh-CN" altLang="en-US" b="1" dirty="0">
              <a:solidFill>
                <a:schemeClr val="tx1"/>
              </a:solidFill>
              <a:latin typeface="宋体" panose="02010600030101010101" pitchFamily="2" charset="-122"/>
              <a:ea typeface="宋体" panose="02010600030101010101" pitchFamily="2" charset="-122"/>
            </a:endParaRPr>
          </a:p>
          <a:p>
            <a:pPr>
              <a:buNone/>
            </a:pPr>
            <a:r>
              <a:rPr lang="zh-CN" altLang="en-US" dirty="0">
                <a:solidFill>
                  <a:schemeClr val="tx1"/>
                </a:solidFill>
                <a:latin typeface="宋体" panose="02010600030101010101" pitchFamily="2" charset="-122"/>
                <a:ea typeface="宋体" panose="02010600030101010101" pitchFamily="2" charset="-122"/>
              </a:rPr>
              <a:t>  生物学中的群体行为。</a:t>
            </a:r>
            <a:r>
              <a:rPr lang="zh-CN" altLang="en-US" b="1" dirty="0">
                <a:solidFill>
                  <a:schemeClr val="tx1"/>
                </a:solidFill>
                <a:latin typeface="宋体" panose="02010600030101010101" pitchFamily="2" charset="-122"/>
                <a:ea typeface="宋体" panose="02010600030101010101" pitchFamily="2" charset="-122"/>
              </a:rPr>
              <a:t>群体迭代，粒子在解空间追随最优的粒子进行搜索.</a:t>
            </a:r>
          </a:p>
          <a:p>
            <a:pPr>
              <a:buFont typeface="Wingdings" panose="05000000000000000000" pitchFamily="2" charset="2"/>
              <a:buNone/>
            </a:pPr>
            <a:endParaRPr lang="zh-CN" altLang="en-US" b="1" dirty="0">
              <a:solidFill>
                <a:schemeClr val="tx1"/>
              </a:solidFill>
              <a:latin typeface="宋体" panose="02010600030101010101" pitchFamily="2" charset="-122"/>
              <a:ea typeface="宋体" panose="02010600030101010101" pitchFamily="2" charset="-122"/>
            </a:endParaRPr>
          </a:p>
          <a:p>
            <a:pPr>
              <a:buFont typeface="Wingdings" panose="05000000000000000000" pitchFamily="2" charset="2"/>
              <a:buNone/>
            </a:pPr>
            <a:r>
              <a:rPr lang="zh-CN" altLang="en-US" b="1" dirty="0">
                <a:solidFill>
                  <a:schemeClr val="tx1"/>
                </a:solidFill>
                <a:ea typeface="楷体_GB2312" pitchFamily="1" charset="-122"/>
              </a:rPr>
              <a:t>                                  简单易行</a:t>
            </a:r>
          </a:p>
          <a:p>
            <a:pPr>
              <a:buFont typeface="Wingdings" panose="05000000000000000000" pitchFamily="2" charset="2"/>
              <a:buNone/>
            </a:pPr>
            <a:r>
              <a:rPr lang="zh-CN" altLang="en-US" b="1" dirty="0">
                <a:solidFill>
                  <a:schemeClr val="tx1"/>
                </a:solidFill>
                <a:ea typeface="楷体_GB2312" pitchFamily="1" charset="-122"/>
              </a:rPr>
              <a:t>   粒子群算法:      收敛速度快</a:t>
            </a:r>
          </a:p>
          <a:p>
            <a:pPr>
              <a:buFont typeface="Wingdings" panose="05000000000000000000" pitchFamily="2" charset="2"/>
              <a:buNone/>
            </a:pPr>
            <a:r>
              <a:rPr lang="zh-CN" altLang="en-US" b="1" dirty="0">
                <a:solidFill>
                  <a:schemeClr val="tx1"/>
                </a:solidFill>
                <a:ea typeface="楷体_GB2312" pitchFamily="1" charset="-122"/>
              </a:rPr>
              <a:t>                                  设置参数少</a:t>
            </a:r>
          </a:p>
          <a:p>
            <a:pPr>
              <a:buFont typeface="Wingdings" panose="05000000000000000000" pitchFamily="2" charset="2"/>
              <a:buNone/>
            </a:pPr>
            <a:endParaRPr lang="zh-CN" altLang="en-US" b="1" dirty="0">
              <a:solidFill>
                <a:schemeClr val="tx1"/>
              </a:solidFill>
              <a:ea typeface="楷体_GB2312" pitchFamily="1" charset="-122"/>
            </a:endParaRPr>
          </a:p>
          <a:p>
            <a:pPr>
              <a:buFont typeface="Wingdings" panose="05000000000000000000" pitchFamily="2" charset="2"/>
              <a:buNone/>
            </a:pPr>
            <a:r>
              <a:rPr lang="zh-CN" altLang="en-US" b="1" dirty="0">
                <a:solidFill>
                  <a:schemeClr val="tx1"/>
                </a:solidFill>
                <a:ea typeface="楷体_GB2312" pitchFamily="1" charset="-122"/>
              </a:rPr>
              <a:t>   已成为现代优化方法领域研究的热点．</a:t>
            </a:r>
          </a:p>
        </p:txBody>
      </p:sp>
      <p:sp>
        <p:nvSpPr>
          <p:cNvPr id="5" name="Text Box 3"/>
          <p:cNvSpPr txBox="1">
            <a:spLocks noChangeArrowheads="1"/>
          </p:cNvSpPr>
          <p:nvPr/>
        </p:nvSpPr>
        <p:spPr bwMode="auto">
          <a:xfrm>
            <a:off x="2267490" y="522515"/>
            <a:ext cx="7129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endParaRPr lang="zh-CN" altLang="zh-CN"/>
          </a:p>
        </p:txBody>
      </p:sp>
      <p:sp>
        <p:nvSpPr>
          <p:cNvPr id="6" name="Rectangle 4"/>
          <p:cNvSpPr>
            <a:spLocks noChangeArrowheads="1"/>
          </p:cNvSpPr>
          <p:nvPr/>
        </p:nvSpPr>
        <p:spPr bwMode="auto">
          <a:xfrm>
            <a:off x="1228312" y="475231"/>
            <a:ext cx="8540750" cy="99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a:lstStyle>
          <a:p>
            <a:endParaRPr lang="zh-CN" altLang="zh-CN" sz="2800" dirty="0">
              <a:solidFill>
                <a:schemeClr val="tx1"/>
              </a:solidFill>
            </a:endParaRPr>
          </a:p>
        </p:txBody>
      </p:sp>
      <p:pic>
        <p:nvPicPr>
          <p:cNvPr id="7" name="Picture 24" descr="Russ Eber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3035" y="894330"/>
            <a:ext cx="1818245" cy="2232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9" descr="jim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23" y="3479214"/>
            <a:ext cx="3465113" cy="2357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AutoShape 7"/>
          <p:cNvSpPr>
            <a:spLocks/>
          </p:cNvSpPr>
          <p:nvPr/>
        </p:nvSpPr>
        <p:spPr bwMode="auto">
          <a:xfrm>
            <a:off x="3073508" y="4039771"/>
            <a:ext cx="251584" cy="1110277"/>
          </a:xfrm>
          <a:prstGeom prst="leftBrace">
            <a:avLst>
              <a:gd name="adj1" fmla="val 29437"/>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347026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899564" y="1645081"/>
            <a:ext cx="4662800" cy="3512478"/>
          </a:xfrm>
          <a:prstGeom prst="rect">
            <a:avLst/>
          </a:prstGeom>
        </p:spPr>
      </p:pic>
      <p:sp>
        <p:nvSpPr>
          <p:cNvPr id="2" name="内容占位符 1"/>
          <p:cNvSpPr>
            <a:spLocks noGrp="1"/>
          </p:cNvSpPr>
          <p:nvPr>
            <p:ph idx="1"/>
          </p:nvPr>
        </p:nvSpPr>
        <p:spPr/>
        <p:txBody>
          <a:bodyPr>
            <a:normAutofit/>
          </a:bodyPr>
          <a:lstStyle/>
          <a:p>
            <a:pPr>
              <a:lnSpc>
                <a:spcPct val="150000"/>
              </a:lnSpc>
            </a:pPr>
            <a:r>
              <a:rPr lang="zh-CN" altLang="zh-CN" sz="2400" b="1" dirty="0">
                <a:ea typeface="楷体_GB2312" pitchFamily="1" charset="-122"/>
              </a:rPr>
              <a:t>粒子群</a:t>
            </a:r>
            <a:r>
              <a:rPr lang="zh-CN" altLang="zh-CN" sz="2400" b="1" dirty="0">
                <a:latin typeface="Times New Roman" panose="02020603050405020304" pitchFamily="18" charset="0"/>
                <a:ea typeface="楷体_GB2312" pitchFamily="1" charset="-122"/>
              </a:rPr>
              <a:t>算法</a:t>
            </a:r>
            <a:r>
              <a:rPr lang="zh-CN" altLang="en-US" sz="2400" b="1" dirty="0">
                <a:latin typeface="Times New Roman" panose="02020603050405020304" pitchFamily="18" charset="0"/>
                <a:ea typeface="楷体_GB2312" pitchFamily="1" charset="-122"/>
              </a:rPr>
              <a:t>应用</a:t>
            </a:r>
            <a:r>
              <a:rPr lang="zh-CN" altLang="zh-CN" sz="2400" b="1" dirty="0">
                <a:latin typeface="Times New Roman" panose="02020603050405020304" pitchFamily="18" charset="0"/>
                <a:ea typeface="楷体_GB2312" pitchFamily="1" charset="-122"/>
              </a:rPr>
              <a:t>示例    </a:t>
            </a:r>
            <a:endParaRPr lang="zh-CN" altLang="en-US" sz="2400" dirty="0"/>
          </a:p>
          <a:p>
            <a:pPr>
              <a:lnSpc>
                <a:spcPct val="150000"/>
              </a:lnSpc>
            </a:pPr>
            <a:endParaRPr lang="zh-CN" altLang="en-US" sz="2400" dirty="0"/>
          </a:p>
        </p:txBody>
      </p:sp>
      <p:sp>
        <p:nvSpPr>
          <p:cNvPr id="3" name="标题 2"/>
          <p:cNvSpPr>
            <a:spLocks noGrp="1"/>
          </p:cNvSpPr>
          <p:nvPr>
            <p:ph type="title"/>
          </p:nvPr>
        </p:nvSpPr>
        <p:spPr/>
        <p:txBody>
          <a:bodyPr/>
          <a:lstStyle/>
          <a:p>
            <a:r>
              <a:rPr lang="zh-CN" altLang="en-US" dirty="0"/>
              <a:t>粒子群算法</a:t>
            </a:r>
          </a:p>
        </p:txBody>
      </p:sp>
      <p:sp>
        <p:nvSpPr>
          <p:cNvPr id="4" name="文本框 3"/>
          <p:cNvSpPr txBox="1"/>
          <p:nvPr/>
        </p:nvSpPr>
        <p:spPr>
          <a:xfrm>
            <a:off x="1453381" y="1433310"/>
            <a:ext cx="3054041" cy="830997"/>
          </a:xfrm>
          <a:prstGeom prst="rect">
            <a:avLst/>
          </a:prstGeom>
          <a:noFill/>
        </p:spPr>
        <p:txBody>
          <a:bodyPr wrap="none" rtlCol="0">
            <a:spAutoFit/>
          </a:bodyPr>
          <a:lstStyle/>
          <a:p>
            <a:r>
              <a:rPr lang="zh-CN" altLang="en-US" sz="2400" dirty="0"/>
              <a:t>例</a:t>
            </a:r>
            <a:r>
              <a:rPr lang="en-US" altLang="zh-CN" sz="2400" dirty="0"/>
              <a:t>1</a:t>
            </a:r>
            <a:r>
              <a:rPr lang="zh-CN" altLang="en-US" sz="2400" dirty="0"/>
              <a:t>：</a:t>
            </a:r>
            <a:r>
              <a:rPr lang="en-US" altLang="zh-CN" sz="2400" dirty="0"/>
              <a:t>min f(x)=X</a:t>
            </a:r>
            <a:r>
              <a:rPr lang="en-US" altLang="zh-CN" sz="2400" baseline="30000" dirty="0"/>
              <a:t>2</a:t>
            </a:r>
            <a:r>
              <a:rPr lang="en-US" altLang="zh-CN" sz="2400" dirty="0"/>
              <a:t>-4X+3</a:t>
            </a:r>
          </a:p>
          <a:p>
            <a:endParaRPr lang="zh-CN" altLang="en-US" sz="2400" dirty="0"/>
          </a:p>
        </p:txBody>
      </p:sp>
      <p:sp>
        <p:nvSpPr>
          <p:cNvPr id="5" name="文本框 4"/>
          <p:cNvSpPr txBox="1"/>
          <p:nvPr/>
        </p:nvSpPr>
        <p:spPr>
          <a:xfrm>
            <a:off x="2203189" y="2044751"/>
            <a:ext cx="4807726" cy="1015663"/>
          </a:xfrm>
          <a:prstGeom prst="rect">
            <a:avLst/>
          </a:prstGeom>
          <a:noFill/>
        </p:spPr>
        <p:txBody>
          <a:bodyPr wrap="none" rtlCol="0">
            <a:spAutoFit/>
          </a:bodyPr>
          <a:lstStyle/>
          <a:p>
            <a:r>
              <a:rPr lang="zh-CN" altLang="en-US" sz="2000" dirty="0"/>
              <a:t>解</a:t>
            </a:r>
            <a:r>
              <a:rPr lang="en-US" altLang="zh-CN" sz="2000" dirty="0"/>
              <a:t>:</a:t>
            </a:r>
            <a:r>
              <a:rPr lang="zh-CN" altLang="en-US" sz="2000" dirty="0"/>
              <a:t>算法相关设计如下：</a:t>
            </a:r>
            <a:endParaRPr lang="en-US" altLang="zh-CN" sz="2000" dirty="0"/>
          </a:p>
          <a:p>
            <a:pPr marL="342900" indent="-342900">
              <a:buFont typeface="Arial" panose="020B0604020202020204" pitchFamily="34" charset="0"/>
              <a:buChar char="•"/>
            </a:pPr>
            <a:r>
              <a:rPr lang="zh-CN" altLang="en-US" sz="2000" dirty="0"/>
              <a:t>初始化：</a:t>
            </a:r>
            <a:endParaRPr lang="en-US" altLang="zh-CN" sz="2000" dirty="0"/>
          </a:p>
          <a:p>
            <a:r>
              <a:rPr lang="en-US" altLang="zh-CN" sz="2000" dirty="0"/>
              <a:t>W=0.8,    c1=2,   c2=2 ,r1=0.6,  r2=0.3 , m=30</a:t>
            </a:r>
            <a:endParaRPr lang="zh-CN" altLang="en-US" sz="2000" dirty="0"/>
          </a:p>
        </p:txBody>
      </p:sp>
      <mc:AlternateContent xmlns:mc="http://schemas.openxmlformats.org/markup-compatibility/2006" xmlns:a14="http://schemas.microsoft.com/office/drawing/2010/main">
        <mc:Choice Requires="a14">
          <p:sp>
            <p:nvSpPr>
              <p:cNvPr id="6" name="文本框 5"/>
              <p:cNvSpPr txBox="1"/>
              <p:nvPr/>
            </p:nvSpPr>
            <p:spPr>
              <a:xfrm>
                <a:off x="2285485" y="3161274"/>
                <a:ext cx="3775393" cy="751809"/>
              </a:xfrm>
              <a:prstGeom prst="rect">
                <a:avLst/>
              </a:prstGeom>
              <a:noFill/>
            </p:spPr>
            <p:txBody>
              <a:bodyPr wrap="none" rtlCol="0">
                <a:spAutoFit/>
              </a:bodyPr>
              <a:lstStyle/>
              <a:p>
                <a:r>
                  <a:rPr lang="zh-CN" altLang="en-US" sz="2000" dirty="0"/>
                  <a:t>初始位置及初始速度随机产生：</a:t>
                </a:r>
                <a:endParaRPr lang="en-US" altLang="zh-CN" sz="2000" dirty="0"/>
              </a:p>
              <a:p>
                <a14:m>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0</m:t>
                        </m:r>
                      </m:sup>
                    </m:sSubSup>
                  </m:oMath>
                </a14:m>
                <a:r>
                  <a:rPr lang="en-US" altLang="zh-CN"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𝑣</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0</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=1…30</m:t>
                    </m:r>
                  </m:oMath>
                </a14:m>
                <a:endParaRPr lang="en-US" altLang="zh-CN"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285485" y="3161274"/>
                <a:ext cx="3775393" cy="751809"/>
              </a:xfrm>
              <a:prstGeom prst="rect">
                <a:avLst/>
              </a:prstGeom>
              <a:blipFill rotWithShape="0">
                <a:blip r:embed="rId4"/>
                <a:stretch>
                  <a:fillRect l="-1777" t="-7317" r="-1131" b="-10569"/>
                </a:stretch>
              </a:blipFill>
            </p:spPr>
            <p:txBody>
              <a:bodyPr/>
              <a:lstStyle/>
              <a:p>
                <a:r>
                  <a:rPr lang="zh-CN" altLang="en-US">
                    <a:noFill/>
                  </a:rPr>
                  <a:t> </a:t>
                </a:r>
              </a:p>
            </p:txBody>
          </p:sp>
        </mc:Fallback>
      </mc:AlternateContent>
      <p:sp>
        <p:nvSpPr>
          <p:cNvPr id="7" name="文本框 6"/>
          <p:cNvSpPr txBox="1"/>
          <p:nvPr/>
        </p:nvSpPr>
        <p:spPr>
          <a:xfrm>
            <a:off x="2203189" y="4109025"/>
            <a:ext cx="4486165"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计算适应值</a:t>
            </a:r>
            <a:r>
              <a:rPr lang="en-US" altLang="zh-CN" sz="2000" dirty="0"/>
              <a:t>fitness,</a:t>
            </a:r>
            <a:r>
              <a:rPr lang="zh-CN" altLang="en-US" sz="2000" dirty="0"/>
              <a:t>找到</a:t>
            </a:r>
            <a:r>
              <a:rPr lang="en-US" altLang="zh-CN" sz="2000" dirty="0" err="1"/>
              <a:t>gbest</a:t>
            </a:r>
            <a:r>
              <a:rPr lang="zh-CN" altLang="en-US" sz="2000" dirty="0"/>
              <a:t>和</a:t>
            </a:r>
            <a:r>
              <a:rPr lang="en-US" altLang="zh-CN" sz="2000" dirty="0" err="1"/>
              <a:t>pbest</a:t>
            </a:r>
            <a:endParaRPr lang="en-US" altLang="zh-CN" sz="2000" dirty="0"/>
          </a:p>
        </p:txBody>
      </p:sp>
      <p:sp>
        <p:nvSpPr>
          <p:cNvPr id="9" name="文本框 8"/>
          <p:cNvSpPr txBox="1"/>
          <p:nvPr/>
        </p:nvSpPr>
        <p:spPr>
          <a:xfrm>
            <a:off x="2208033" y="4757449"/>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更新速度和位置</a:t>
            </a:r>
            <a:endParaRPr lang="en-US" altLang="zh-CN" sz="2000" dirty="0"/>
          </a:p>
        </p:txBody>
      </p:sp>
      <p:sp>
        <p:nvSpPr>
          <p:cNvPr id="10" name="文本框 9"/>
          <p:cNvSpPr txBox="1"/>
          <p:nvPr/>
        </p:nvSpPr>
        <p:spPr>
          <a:xfrm>
            <a:off x="2203189" y="5267151"/>
            <a:ext cx="3608680"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未达到停止条件，继续迭代</a:t>
            </a:r>
            <a:endParaRPr lang="en-US" altLang="zh-CN" sz="2000" dirty="0"/>
          </a:p>
        </p:txBody>
      </p:sp>
      <p:graphicFrame>
        <p:nvGraphicFramePr>
          <p:cNvPr id="12" name="Object 21"/>
          <p:cNvGraphicFramePr>
            <a:graphicFrameLocks noChangeAspect="1"/>
          </p:cNvGraphicFramePr>
          <p:nvPr>
            <p:extLst>
              <p:ext uri="{D42A27DB-BD31-4B8C-83A1-F6EECF244321}">
                <p14:modId xmlns:p14="http://schemas.microsoft.com/office/powerpoint/2010/main" val="2919465226"/>
              </p:ext>
            </p:extLst>
          </p:nvPr>
        </p:nvGraphicFramePr>
        <p:xfrm>
          <a:off x="5031130" y="197123"/>
          <a:ext cx="5999544" cy="469600"/>
        </p:xfrm>
        <a:graphic>
          <a:graphicData uri="http://schemas.openxmlformats.org/presentationml/2006/ole">
            <mc:AlternateContent xmlns:mc="http://schemas.openxmlformats.org/markup-compatibility/2006">
              <mc:Choice xmlns:v="urn:schemas-microsoft-com:vml" Requires="v">
                <p:oleObj spid="_x0000_s81975" r:id="rId5" imgW="3085078" imgH="241512" progId="Equation.DSMT4">
                  <p:embed/>
                </p:oleObj>
              </mc:Choice>
              <mc:Fallback>
                <p:oleObj r:id="rId5" imgW="3085078" imgH="2415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1130" y="197123"/>
                        <a:ext cx="5999544" cy="4696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392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a:spLocks noGrp="1"/>
          </p:cNvSpPr>
          <p:nvPr>
            <p:ph idx="1"/>
          </p:nvPr>
        </p:nvSpPr>
        <p:spPr>
          <a:xfrm>
            <a:off x="838200" y="718457"/>
            <a:ext cx="10515600" cy="5458506"/>
          </a:xfrm>
        </p:spPr>
        <p:txBody>
          <a:bodyPr>
            <a:normAutofit/>
          </a:bodyPr>
          <a:lstStyle/>
          <a:p>
            <a:pPr>
              <a:lnSpc>
                <a:spcPct val="150000"/>
              </a:lnSpc>
            </a:pPr>
            <a:r>
              <a:rPr lang="zh-CN" altLang="zh-CN" sz="2400" b="1" dirty="0">
                <a:ea typeface="楷体_GB2312" pitchFamily="1" charset="-122"/>
              </a:rPr>
              <a:t>粒子群</a:t>
            </a:r>
            <a:r>
              <a:rPr lang="zh-CN" altLang="zh-CN" sz="2400" b="1" dirty="0">
                <a:latin typeface="Times New Roman" panose="02020603050405020304" pitchFamily="18" charset="0"/>
                <a:ea typeface="楷体_GB2312" pitchFamily="1" charset="-122"/>
              </a:rPr>
              <a:t>算法</a:t>
            </a:r>
            <a:r>
              <a:rPr lang="zh-CN" altLang="en-US" sz="2400" b="1" dirty="0">
                <a:latin typeface="Times New Roman" panose="02020603050405020304" pitchFamily="18" charset="0"/>
                <a:ea typeface="楷体_GB2312" pitchFamily="1" charset="-122"/>
              </a:rPr>
              <a:t>应用</a:t>
            </a:r>
            <a:r>
              <a:rPr lang="zh-CN" altLang="zh-CN" sz="2400" b="1" dirty="0">
                <a:latin typeface="Times New Roman" panose="02020603050405020304" pitchFamily="18" charset="0"/>
                <a:ea typeface="楷体_GB2312" pitchFamily="1" charset="-122"/>
              </a:rPr>
              <a:t>示例    </a:t>
            </a:r>
            <a:endParaRPr lang="zh-CN" altLang="en-US" sz="2400" dirty="0"/>
          </a:p>
        </p:txBody>
      </p:sp>
      <p:sp>
        <p:nvSpPr>
          <p:cNvPr id="43011" name="Rectangle 3"/>
          <p:cNvSpPr>
            <a:spLocks noChangeArrowheads="1"/>
          </p:cNvSpPr>
          <p:nvPr/>
        </p:nvSpPr>
        <p:spPr bwMode="auto">
          <a:xfrm>
            <a:off x="1471502" y="1444776"/>
            <a:ext cx="70407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Times New Roman" panose="02020603050405020304" pitchFamily="18" charset="0"/>
                <a:ea typeface="楷体_GB2312" pitchFamily="1" charset="-122"/>
              </a:rPr>
              <a:t> 例 </a:t>
            </a:r>
            <a:r>
              <a:rPr lang="en-US" altLang="zh-CN" sz="2400" dirty="0">
                <a:latin typeface="Times New Roman" panose="02020603050405020304" pitchFamily="18" charset="0"/>
                <a:ea typeface="楷体_GB2312" pitchFamily="1" charset="-122"/>
              </a:rPr>
              <a:t>2</a:t>
            </a:r>
            <a:r>
              <a:rPr lang="zh-CN" altLang="zh-CN" sz="2400" dirty="0">
                <a:latin typeface="Times New Roman" panose="02020603050405020304" pitchFamily="18" charset="0"/>
                <a:ea typeface="楷体_GB2312" pitchFamily="1" charset="-122"/>
              </a:rPr>
              <a:t>  求解如下四维Rosenbrock函数的优化问题．    </a:t>
            </a:r>
          </a:p>
        </p:txBody>
      </p:sp>
      <p:graphicFrame>
        <p:nvGraphicFramePr>
          <p:cNvPr id="43012" name="Object 4"/>
          <p:cNvGraphicFramePr>
            <a:graphicFrameLocks noChangeAspect="1"/>
          </p:cNvGraphicFramePr>
          <p:nvPr>
            <p:extLst>
              <p:ext uri="{D42A27DB-BD31-4B8C-83A1-F6EECF244321}">
                <p14:modId xmlns:p14="http://schemas.microsoft.com/office/powerpoint/2010/main" val="3881431045"/>
              </p:ext>
            </p:extLst>
          </p:nvPr>
        </p:nvGraphicFramePr>
        <p:xfrm>
          <a:off x="1471502" y="1892302"/>
          <a:ext cx="6594096" cy="1140898"/>
        </p:xfrm>
        <a:graphic>
          <a:graphicData uri="http://schemas.openxmlformats.org/presentationml/2006/ole">
            <mc:AlternateContent xmlns:mc="http://schemas.openxmlformats.org/markup-compatibility/2006">
              <mc:Choice xmlns:v="urn:schemas-microsoft-com:vml" Requires="v">
                <p:oleObj spid="_x0000_s64818" r:id="rId3" imgW="2501132" imgH="431930" progId="Equation.DSMT4">
                  <p:embed/>
                </p:oleObj>
              </mc:Choice>
              <mc:Fallback>
                <p:oleObj r:id="rId3" imgW="2501132" imgH="431930"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471502" y="1892302"/>
                        <a:ext cx="6594096" cy="1140898"/>
                      </a:xfrm>
                      <a:prstGeom prst="rect">
                        <a:avLst/>
                      </a:prstGeom>
                      <a:solidFill>
                        <a:schemeClr val="tx1"/>
                      </a:solidFill>
                      <a:ln>
                        <a:noFill/>
                      </a:ln>
                      <a:extLst/>
                    </p:spPr>
                  </p:pic>
                </p:oleObj>
              </mc:Fallback>
            </mc:AlternateContent>
          </a:graphicData>
        </a:graphic>
      </p:graphicFrame>
      <p:sp>
        <p:nvSpPr>
          <p:cNvPr id="43013" name="Rectangle 5"/>
          <p:cNvSpPr>
            <a:spLocks noChangeArrowheads="1"/>
          </p:cNvSpPr>
          <p:nvPr/>
        </p:nvSpPr>
        <p:spPr bwMode="auto">
          <a:xfrm>
            <a:off x="1778316" y="4307621"/>
            <a:ext cx="18598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种群大小：      </a:t>
            </a:r>
          </a:p>
        </p:txBody>
      </p:sp>
      <p:graphicFrame>
        <p:nvGraphicFramePr>
          <p:cNvPr id="43014" name="Object 6"/>
          <p:cNvGraphicFramePr>
            <a:graphicFrameLocks noChangeAspect="1"/>
          </p:cNvGraphicFramePr>
          <p:nvPr>
            <p:extLst>
              <p:ext uri="{D42A27DB-BD31-4B8C-83A1-F6EECF244321}">
                <p14:modId xmlns:p14="http://schemas.microsoft.com/office/powerpoint/2010/main" val="2290748581"/>
              </p:ext>
            </p:extLst>
          </p:nvPr>
        </p:nvGraphicFramePr>
        <p:xfrm>
          <a:off x="1471502" y="3002244"/>
          <a:ext cx="3651250" cy="522287"/>
        </p:xfrm>
        <a:graphic>
          <a:graphicData uri="http://schemas.openxmlformats.org/presentationml/2006/ole">
            <mc:AlternateContent xmlns:mc="http://schemas.openxmlformats.org/markup-compatibility/2006">
              <mc:Choice xmlns:v="urn:schemas-microsoft-com:vml" Requires="v">
                <p:oleObj spid="_x0000_s64819" r:id="rId5" imgW="1600517" imgH="228917" progId="Equation.DSMT4">
                  <p:embed/>
                </p:oleObj>
              </mc:Choice>
              <mc:Fallback>
                <p:oleObj r:id="rId5" imgW="1600517" imgH="22891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471502" y="3002244"/>
                        <a:ext cx="3651250" cy="522287"/>
                      </a:xfrm>
                      <a:prstGeom prst="rect">
                        <a:avLst/>
                      </a:prstGeom>
                      <a:solidFill>
                        <a:schemeClr val="tx1"/>
                      </a:solidFill>
                      <a:ln>
                        <a:noFill/>
                      </a:ln>
                      <a:extLst/>
                    </p:spPr>
                  </p:pic>
                </p:oleObj>
              </mc:Fallback>
            </mc:AlternateContent>
          </a:graphicData>
        </a:graphic>
      </p:graphicFrame>
      <p:sp>
        <p:nvSpPr>
          <p:cNvPr id="43015" name="Rectangle 7"/>
          <p:cNvSpPr>
            <a:spLocks noChangeArrowheads="1"/>
          </p:cNvSpPr>
          <p:nvPr/>
        </p:nvSpPr>
        <p:spPr bwMode="auto">
          <a:xfrm>
            <a:off x="1471502" y="3765873"/>
            <a:ext cx="4402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解</a:t>
            </a:r>
            <a:r>
              <a:rPr lang="en-US" altLang="zh-CN" sz="2000" dirty="0">
                <a:ea typeface="楷体_GB2312" pitchFamily="1" charset="-122"/>
              </a:rPr>
              <a:t>:</a:t>
            </a:r>
            <a:r>
              <a:rPr lang="zh-CN" altLang="zh-CN" sz="2000" dirty="0">
                <a:ea typeface="楷体_GB2312" pitchFamily="1" charset="-122"/>
              </a:rPr>
              <a:t>   算法的相关设计分析如下．</a:t>
            </a:r>
            <a:r>
              <a:rPr lang="zh-CN" altLang="zh-CN" sz="2000" dirty="0">
                <a:latin typeface="楷体_GB2312" pitchFamily="1" charset="-122"/>
                <a:ea typeface="楷体_GB2312" pitchFamily="1" charset="-122"/>
              </a:rPr>
              <a:t>     </a:t>
            </a:r>
          </a:p>
        </p:txBody>
      </p:sp>
      <p:sp>
        <p:nvSpPr>
          <p:cNvPr id="43016" name="Rectangle 8"/>
          <p:cNvSpPr>
            <a:spLocks noChangeArrowheads="1"/>
          </p:cNvSpPr>
          <p:nvPr/>
        </p:nvSpPr>
        <p:spPr bwMode="auto">
          <a:xfrm>
            <a:off x="1716089" y="4899788"/>
            <a:ext cx="90332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编码：因为问题的维数是4，所以每个粒子的位置和速度均4 维的实数向量．     </a:t>
            </a:r>
          </a:p>
        </p:txBody>
      </p:sp>
      <p:graphicFrame>
        <p:nvGraphicFramePr>
          <p:cNvPr id="43017" name="Object 9"/>
          <p:cNvGraphicFramePr>
            <a:graphicFrameLocks noChangeAspect="1"/>
          </p:cNvGraphicFramePr>
          <p:nvPr>
            <p:extLst>
              <p:ext uri="{D42A27DB-BD31-4B8C-83A1-F6EECF244321}">
                <p14:modId xmlns:p14="http://schemas.microsoft.com/office/powerpoint/2010/main" val="3658733769"/>
              </p:ext>
            </p:extLst>
          </p:nvPr>
        </p:nvGraphicFramePr>
        <p:xfrm>
          <a:off x="4479979" y="5438706"/>
          <a:ext cx="1362075" cy="520700"/>
        </p:xfrm>
        <a:graphic>
          <a:graphicData uri="http://schemas.openxmlformats.org/presentationml/2006/ole">
            <mc:AlternateContent xmlns:mc="http://schemas.openxmlformats.org/markup-compatibility/2006">
              <mc:Choice xmlns:v="urn:schemas-microsoft-com:vml" Requires="v">
                <p:oleObj spid="_x0000_s64820" r:id="rId7" imgW="597995" imgH="229215" progId="Equation.DSMT4">
                  <p:embed/>
                </p:oleObj>
              </mc:Choice>
              <mc:Fallback>
                <p:oleObj r:id="rId7" imgW="597995" imgH="229215"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479979" y="5438706"/>
                        <a:ext cx="1362075" cy="520700"/>
                      </a:xfrm>
                      <a:prstGeom prst="rect">
                        <a:avLst/>
                      </a:prstGeom>
                      <a:solidFill>
                        <a:schemeClr val="tx1"/>
                      </a:solidFill>
                      <a:ln>
                        <a:noFill/>
                      </a:ln>
                      <a:extLst/>
                    </p:spPr>
                  </p:pic>
                </p:oleObj>
              </mc:Fallback>
            </mc:AlternateContent>
          </a:graphicData>
        </a:graphic>
      </p:graphicFrame>
      <p:grpSp>
        <p:nvGrpSpPr>
          <p:cNvPr id="43018" name="Group 10"/>
          <p:cNvGrpSpPr>
            <a:grpSpLocks/>
          </p:cNvGrpSpPr>
          <p:nvPr/>
        </p:nvGrpSpPr>
        <p:grpSpPr bwMode="auto">
          <a:xfrm>
            <a:off x="3337773" y="4277544"/>
            <a:ext cx="3862388" cy="404813"/>
            <a:chOff x="0" y="37"/>
            <a:chExt cx="2433" cy="255"/>
          </a:xfrm>
        </p:grpSpPr>
        <p:sp>
          <p:nvSpPr>
            <p:cNvPr id="43019" name="Rectangle 11"/>
            <p:cNvSpPr>
              <a:spLocks noChangeArrowheads="1"/>
            </p:cNvSpPr>
            <p:nvPr/>
          </p:nvSpPr>
          <p:spPr bwMode="auto">
            <a:xfrm>
              <a:off x="0" y="37"/>
              <a:ext cx="22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即算法中粒子的数量，取     </a:t>
              </a:r>
            </a:p>
          </p:txBody>
        </p:sp>
        <p:graphicFrame>
          <p:nvGraphicFramePr>
            <p:cNvPr id="43020" name="Object 12"/>
            <p:cNvGraphicFramePr>
              <a:graphicFrameLocks noChangeAspect="1"/>
            </p:cNvGraphicFramePr>
            <p:nvPr>
              <p:extLst>
                <p:ext uri="{D42A27DB-BD31-4B8C-83A1-F6EECF244321}">
                  <p14:modId xmlns:p14="http://schemas.microsoft.com/office/powerpoint/2010/main" val="3326154206"/>
                </p:ext>
              </p:extLst>
            </p:nvPr>
          </p:nvGraphicFramePr>
          <p:xfrm>
            <a:off x="1885" y="37"/>
            <a:ext cx="548" cy="255"/>
          </p:xfrm>
          <a:graphic>
            <a:graphicData uri="http://schemas.openxmlformats.org/presentationml/2006/ole">
              <mc:AlternateContent xmlns:mc="http://schemas.openxmlformats.org/markup-compatibility/2006">
                <mc:Choice xmlns:v="urn:schemas-microsoft-com:vml" Requires="v">
                  <p:oleObj spid="_x0000_s64821" r:id="rId9" imgW="381648" imgH="178271" progId="Equation.DSMT4">
                    <p:embed/>
                  </p:oleObj>
                </mc:Choice>
                <mc:Fallback>
                  <p:oleObj r:id="rId9" imgW="381648" imgH="178271"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885" y="37"/>
                          <a:ext cx="548" cy="255"/>
                        </a:xfrm>
                        <a:prstGeom prst="rect">
                          <a:avLst/>
                        </a:prstGeom>
                        <a:solidFill>
                          <a:schemeClr val="tx1"/>
                        </a:solidFill>
                        <a:ln>
                          <a:noFill/>
                        </a:ln>
                        <a:extLst/>
                      </p:spPr>
                    </p:pic>
                  </p:oleObj>
                </mc:Fallback>
              </mc:AlternateContent>
            </a:graphicData>
          </a:graphic>
        </p:graphicFrame>
      </p:grpSp>
      <p:sp>
        <p:nvSpPr>
          <p:cNvPr id="43022" name="Rectangle 14"/>
          <p:cNvSpPr>
            <a:spLocks noChangeArrowheads="1"/>
          </p:cNvSpPr>
          <p:nvPr/>
        </p:nvSpPr>
        <p:spPr bwMode="auto">
          <a:xfrm>
            <a:off x="1716089" y="5484751"/>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latin typeface="楷体_GB2312" pitchFamily="1" charset="-122"/>
                <a:ea typeface="楷体_GB2312" pitchFamily="1" charset="-122"/>
              </a:rPr>
              <a:t>设定粒子的最大速度：     </a:t>
            </a:r>
          </a:p>
        </p:txBody>
      </p:sp>
      <p:pic>
        <p:nvPicPr>
          <p:cNvPr id="43023"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77898" y="1021409"/>
            <a:ext cx="2195512" cy="1373188"/>
          </a:xfrm>
          <a:prstGeom prst="rect">
            <a:avLst/>
          </a:prstGeom>
          <a:noFill/>
          <a:ln w="38100" cmpd="sng">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7"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208656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wipe(left)">
                                      <p:cBhvr>
                                        <p:cTn id="12" dur="500"/>
                                        <p:tgtEl>
                                          <p:spTgt spid="4301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3014"/>
                                        </p:tgtEl>
                                        <p:attrNameLst>
                                          <p:attrName>style.visibility</p:attrName>
                                        </p:attrNameLst>
                                      </p:cBhvr>
                                      <p:to>
                                        <p:strVal val="visible"/>
                                      </p:to>
                                    </p:set>
                                    <p:animEffect transition="in" filter="wipe(left)">
                                      <p:cBhvr>
                                        <p:cTn id="16" dur="500"/>
                                        <p:tgtEl>
                                          <p:spTgt spid="430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43023"/>
                                        </p:tgtEl>
                                        <p:attrNameLst>
                                          <p:attrName>style.visibility</p:attrName>
                                        </p:attrNameLst>
                                      </p:cBhvr>
                                      <p:to>
                                        <p:strVal val="visible"/>
                                      </p:to>
                                    </p:set>
                                    <p:anim calcmode="lin" valueType="num">
                                      <p:cBhvr additive="base">
                                        <p:cTn id="21" dur="500" fill="hold"/>
                                        <p:tgtEl>
                                          <p:spTgt spid="43023"/>
                                        </p:tgtEl>
                                        <p:attrNameLst>
                                          <p:attrName>ppt_x</p:attrName>
                                        </p:attrNameLst>
                                      </p:cBhvr>
                                      <p:tavLst>
                                        <p:tav tm="0">
                                          <p:val>
                                            <p:strVal val="1+#ppt_w/2"/>
                                          </p:val>
                                        </p:tav>
                                        <p:tav tm="100000">
                                          <p:val>
                                            <p:strVal val="#ppt_x"/>
                                          </p:val>
                                        </p:tav>
                                      </p:tavLst>
                                    </p:anim>
                                    <p:anim calcmode="lin" valueType="num">
                                      <p:cBhvr additive="base">
                                        <p:cTn id="22" dur="500" fill="hold"/>
                                        <p:tgtEl>
                                          <p:spTgt spid="4302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5"/>
                                        </p:tgtEl>
                                        <p:attrNameLst>
                                          <p:attrName>style.visibility</p:attrName>
                                        </p:attrNameLst>
                                      </p:cBhvr>
                                      <p:to>
                                        <p:strVal val="visible"/>
                                      </p:to>
                                    </p:set>
                                    <p:animEffect transition="in" filter="wipe(left)">
                                      <p:cBhvr>
                                        <p:cTn id="27" dur="500"/>
                                        <p:tgtEl>
                                          <p:spTgt spid="430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3"/>
                                        </p:tgtEl>
                                        <p:attrNameLst>
                                          <p:attrName>style.visibility</p:attrName>
                                        </p:attrNameLst>
                                      </p:cBhvr>
                                      <p:to>
                                        <p:strVal val="visible"/>
                                      </p:to>
                                    </p:set>
                                    <p:animEffect transition="in" filter="wipe(left)">
                                      <p:cBhvr>
                                        <p:cTn id="32" dur="500"/>
                                        <p:tgtEl>
                                          <p:spTgt spid="430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018"/>
                                        </p:tgtEl>
                                        <p:attrNameLst>
                                          <p:attrName>style.visibility</p:attrName>
                                        </p:attrNameLst>
                                      </p:cBhvr>
                                      <p:to>
                                        <p:strVal val="visible"/>
                                      </p:to>
                                    </p:set>
                                    <p:animEffect transition="in" filter="wipe(left)">
                                      <p:cBhvr>
                                        <p:cTn id="37" dur="500"/>
                                        <p:tgtEl>
                                          <p:spTgt spid="430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16"/>
                                        </p:tgtEl>
                                        <p:attrNameLst>
                                          <p:attrName>style.visibility</p:attrName>
                                        </p:attrNameLst>
                                      </p:cBhvr>
                                      <p:to>
                                        <p:strVal val="visible"/>
                                      </p:to>
                                    </p:set>
                                    <p:animEffect transition="in" filter="wipe(left)">
                                      <p:cBhvr>
                                        <p:cTn id="42" dur="500"/>
                                        <p:tgtEl>
                                          <p:spTgt spid="430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022"/>
                                        </p:tgtEl>
                                        <p:attrNameLst>
                                          <p:attrName>style.visibility</p:attrName>
                                        </p:attrNameLst>
                                      </p:cBhvr>
                                      <p:to>
                                        <p:strVal val="visible"/>
                                      </p:to>
                                    </p:set>
                                    <p:animEffect transition="in" filter="wipe(left)">
                                      <p:cBhvr>
                                        <p:cTn id="47" dur="500"/>
                                        <p:tgtEl>
                                          <p:spTgt spid="430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3017"/>
                                        </p:tgtEl>
                                        <p:attrNameLst>
                                          <p:attrName>style.visibility</p:attrName>
                                        </p:attrNameLst>
                                      </p:cBhvr>
                                      <p:to>
                                        <p:strVal val="visible"/>
                                      </p:to>
                                    </p:set>
                                    <p:animEffect transition="in" filter="wipe(left)">
                                      <p:cBhvr>
                                        <p:cTn id="52"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15" grpId="0" autoUpdateAnimBg="0"/>
      <p:bldP spid="43016" grpId="0" autoUpdateAnimBg="0"/>
      <p:bldP spid="4302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838200" y="718457"/>
            <a:ext cx="10515600" cy="5458506"/>
          </a:xfrm>
        </p:spPr>
        <p:txBody>
          <a:bodyPr/>
          <a:lstStyle/>
          <a:p>
            <a:pPr>
              <a:lnSpc>
                <a:spcPct val="150000"/>
              </a:lnSpc>
            </a:pPr>
            <a:endParaRPr lang="zh-CN" altLang="en-US" dirty="0"/>
          </a:p>
        </p:txBody>
      </p:sp>
      <p:sp>
        <p:nvSpPr>
          <p:cNvPr id="44034" name="Rectangle 2"/>
          <p:cNvSpPr>
            <a:spLocks noChangeArrowheads="1"/>
          </p:cNvSpPr>
          <p:nvPr/>
        </p:nvSpPr>
        <p:spPr bwMode="auto">
          <a:xfrm>
            <a:off x="2580610" y="2660851"/>
            <a:ext cx="1980029" cy="400110"/>
          </a:xfrm>
          <a:prstGeom prst="rect">
            <a:avLst/>
          </a:prstGeom>
          <a:noFill/>
          <a:ln>
            <a:noFill/>
          </a:ln>
          <a:effectLs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pSp>
        <p:nvGrpSpPr>
          <p:cNvPr id="44035" name="Group 3"/>
          <p:cNvGrpSpPr>
            <a:grpSpLocks/>
          </p:cNvGrpSpPr>
          <p:nvPr/>
        </p:nvGrpSpPr>
        <p:grpSpPr bwMode="auto">
          <a:xfrm>
            <a:off x="2550448" y="2087600"/>
            <a:ext cx="5935663" cy="550863"/>
            <a:chOff x="0" y="0"/>
            <a:chExt cx="3739" cy="347"/>
          </a:xfrm>
          <a:noFill/>
        </p:grpSpPr>
        <mc:AlternateContent xmlns:mc="http://schemas.openxmlformats.org/markup-compatibility/2006" xmlns:a14="http://schemas.microsoft.com/office/drawing/2010/main">
          <mc:Choice Requires="a14">
            <p:graphicFrame>
              <p:nvGraphicFramePr>
                <p:cNvPr id="44036" name="Object 4"/>
                <p:cNvGraphicFramePr>
                  <a:graphicFrameLocks noChangeAspect="1"/>
                </p:cNvGraphicFramePr>
                <p:nvPr/>
              </p:nvGraphicFramePr>
              <p:xfrm>
                <a:off x="2088" y="0"/>
                <a:ext cx="274" cy="347"/>
              </p:xfrm>
              <a:graphic>
                <a:graphicData uri="http://schemas.openxmlformats.org/presentationml/2006/ole">
                  <mc:AlternateContent>
                    <mc:Choice xmlns:v="urn:schemas-microsoft-com:vml" Requires="v">
                      <p:oleObj spid="_x0000_s65986" r:id="rId3" imgW="191481" imgH="242458" progId="Equation.DSMT4">
                        <p:embed/>
                      </p:oleObj>
                    </mc:Choice>
                    <mc:Fallback>
                      <p:oleObj r:id="rId3" imgW="191481" imgH="242458" progId="Equation.DSMT4">
                        <p:embed/>
                        <p:pic>
                          <p:nvPicPr>
                            <p:cNvPr id="0" name=""/>
                            <p:cNvPicPr>
                              <a:picLocks noChangeAspect="1" noChangeArrowheads="1"/>
                            </p:cNvPicPr>
                            <p:nvPr/>
                          </p:nvPicPr>
                          <p:blipFill>
                            <a:blip r:embed="rId4">
                              <a:lum bright="100000"/>
                              <a:extLst>
                                <a:ext uri="{28A0092B-C50C-407E-A947-70E740481C1C}">
                                  <a14:useLocalDpi val="0"/>
                                </a:ext>
                              </a:extLst>
                            </a:blip>
                            <a:srcRect/>
                            <a:stretch>
                              <a:fillRect/>
                            </a:stretch>
                          </p:blipFill>
                          <p:spPr bwMode="auto">
                            <a:xfrm>
                              <a:off x="2088" y="0"/>
                              <a:ext cx="274" cy="3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4036" name="Object 4"/>
                <p:cNvGraphicFramePr>
                  <a:graphicFrameLocks noChangeAspect="1"/>
                </p:cNvGraphicFramePr>
                <p:nvPr/>
              </p:nvGraphicFramePr>
              <p:xfrm>
                <a:off x="2088" y="0"/>
                <a:ext cx="274" cy="347"/>
              </p:xfrm>
              <a:graphic>
                <a:graphicData uri="http://schemas.openxmlformats.org/presentationml/2006/ole">
                  <mc:AlternateContent>
                    <mc:Choice xmlns:v="urn:schemas-microsoft-com:vml" Requires="v">
                      <p:oleObj spid="_x0000_s65590" r:id="rId5" imgW="191481" imgH="242458" progId="Equation.DSMT4">
                        <p:embed/>
                      </p:oleObj>
                    </mc:Choice>
                    <mc:Fallback>
                      <p:oleObj r:id="rId5" imgW="191481" imgH="242458"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088" y="0"/>
                              <a:ext cx="274"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4037" name="Rectangle 5"/>
                <p:cNvSpPr>
                  <a:spLocks noChangeArrowheads="1"/>
                </p:cNvSpPr>
                <p:nvPr/>
              </p:nvSpPr>
              <p:spPr bwMode="auto">
                <a:xfrm>
                  <a:off x="0" y="33"/>
                  <a:ext cx="3739" cy="264"/>
                </a:xfrm>
                <a:prstGeom prst="rect">
                  <a:avLst/>
                </a:prstGeom>
                <a:grpFill/>
                <a:ln>
                  <a:noFill/>
                </a:ln>
                <a:effectLst/>
                <a:extLs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设各粒子的初始位置 </a:t>
                  </a:r>
                  <a14:m>
                    <m:oMath xmlns:m="http://schemas.openxmlformats.org/officeDocument/2006/math">
                      <m:sSubSup>
                        <m:sSubSupPr>
                          <m:ctrlPr>
                            <a:rPr lang="en-US" altLang="zh-CN" sz="2000" i="1" smtClean="0">
                              <a:latin typeface="Cambria Math" panose="02040503050406030204" pitchFamily="18" charset="0"/>
                              <a:ea typeface="楷体_GB2312" pitchFamily="1" charset="-122"/>
                            </a:rPr>
                          </m:ctrlPr>
                        </m:sSubSupPr>
                        <m:e>
                          <m:r>
                            <a:rPr lang="en-US" altLang="zh-CN" sz="2000" b="0" i="1" smtClean="0">
                              <a:latin typeface="Cambria Math" panose="02040503050406030204" pitchFamily="18" charset="0"/>
                              <a:ea typeface="楷体_GB2312" pitchFamily="1" charset="-122"/>
                            </a:rPr>
                            <m:t>𝑥</m:t>
                          </m:r>
                        </m:e>
                        <m:sub>
                          <m:r>
                            <a:rPr lang="en-US" altLang="zh-CN" sz="2000" b="0" i="1" smtClean="0">
                              <a:latin typeface="Cambria Math" panose="02040503050406030204" pitchFamily="18" charset="0"/>
                              <a:ea typeface="楷体_GB2312" pitchFamily="1" charset="-122"/>
                            </a:rPr>
                            <m:t>𝑖</m:t>
                          </m:r>
                        </m:sub>
                        <m:sup>
                          <m:r>
                            <a:rPr lang="en-US" altLang="zh-CN" sz="2000" b="0" i="1" smtClean="0">
                              <a:latin typeface="Cambria Math" panose="02040503050406030204" pitchFamily="18" charset="0"/>
                              <a:ea typeface="楷体_GB2312" pitchFamily="1" charset="-122"/>
                            </a:rPr>
                            <m:t>0</m:t>
                          </m:r>
                        </m:sup>
                      </m:sSubSup>
                    </m:oMath>
                  </a14:m>
                  <a:r>
                    <a:rPr lang="zh-CN" altLang="zh-CN" sz="2000" dirty="0">
                      <a:ea typeface="楷体_GB2312" pitchFamily="1" charset="-122"/>
                    </a:rPr>
                    <a:t>  和初始速度</a:t>
                  </a:r>
                  <a14:m>
                    <m:oMath xmlns:m="http://schemas.openxmlformats.org/officeDocument/2006/math">
                      <m:sSubSup>
                        <m:sSubSupPr>
                          <m:ctrlPr>
                            <a:rPr lang="en-US" altLang="zh-CN" sz="2000" i="1" smtClean="0">
                              <a:latin typeface="Cambria Math" panose="02040503050406030204" pitchFamily="18" charset="0"/>
                              <a:ea typeface="楷体_GB2312" pitchFamily="1" charset="-122"/>
                            </a:rPr>
                          </m:ctrlPr>
                        </m:sSubSupPr>
                        <m:e>
                          <m:r>
                            <a:rPr lang="en-US" altLang="zh-CN" sz="2000" b="0" i="1" smtClean="0">
                              <a:latin typeface="Cambria Math" panose="02040503050406030204" pitchFamily="18" charset="0"/>
                              <a:ea typeface="楷体_GB2312" pitchFamily="1" charset="-122"/>
                            </a:rPr>
                            <m:t>𝑣</m:t>
                          </m:r>
                        </m:e>
                        <m:sub>
                          <m:r>
                            <a:rPr lang="en-US" altLang="zh-CN" sz="2000" b="0" i="1" smtClean="0">
                              <a:latin typeface="Cambria Math" panose="02040503050406030204" pitchFamily="18" charset="0"/>
                              <a:ea typeface="楷体_GB2312" pitchFamily="1" charset="-122"/>
                            </a:rPr>
                            <m:t>𝑖</m:t>
                          </m:r>
                        </m:sub>
                        <m:sup>
                          <m:r>
                            <a:rPr lang="en-US" altLang="zh-CN" sz="2000" b="0" i="1" smtClean="0">
                              <a:latin typeface="Cambria Math" panose="02040503050406030204" pitchFamily="18" charset="0"/>
                              <a:ea typeface="楷体_GB2312" pitchFamily="1" charset="-122"/>
                            </a:rPr>
                            <m:t>0</m:t>
                          </m:r>
                        </m:sup>
                      </m:sSubSup>
                    </m:oMath>
                  </a14:m>
                  <a:r>
                    <a:rPr lang="zh-CN" altLang="zh-CN" sz="2000" dirty="0">
                      <a:ea typeface="楷体_GB2312" pitchFamily="1" charset="-122"/>
                    </a:rPr>
                    <a:t>    为： </a:t>
                  </a:r>
                  <a:r>
                    <a:rPr lang="zh-CN" altLang="zh-CN" sz="2000" dirty="0">
                      <a:latin typeface="楷体_GB2312" pitchFamily="1" charset="-122"/>
                      <a:ea typeface="楷体_GB2312" pitchFamily="1" charset="-122"/>
                    </a:rPr>
                    <a:t>     </a:t>
                  </a:r>
                </a:p>
              </p:txBody>
            </p:sp>
          </mc:Choice>
          <mc:Fallback xmlns="">
            <p:sp>
              <p:nvSpPr>
                <p:cNvPr id="44037" name="Rectangle 5"/>
                <p:cNvSpPr>
                  <a:spLocks noRot="1" noChangeAspect="1" noMove="1" noResize="1" noEditPoints="1" noAdjustHandles="1" noChangeArrowheads="1" noChangeShapeType="1" noTextEdit="1"/>
                </p:cNvSpPr>
                <p:nvPr/>
              </p:nvSpPr>
              <p:spPr bwMode="auto">
                <a:xfrm>
                  <a:off x="0" y="33"/>
                  <a:ext cx="3739" cy="264"/>
                </a:xfrm>
                <a:prstGeom prst="rect">
                  <a:avLst/>
                </a:prstGeom>
                <a:blipFill rotWithShape="0">
                  <a:blip r:embed="rId7"/>
                  <a:stretch>
                    <a:fillRect l="-1027" t="-8696" b="-188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44040" name="Rectangle 8"/>
          <p:cNvSpPr>
            <a:spLocks noChangeArrowheads="1"/>
          </p:cNvSpPr>
          <p:nvPr/>
        </p:nvSpPr>
        <p:spPr bwMode="auto">
          <a:xfrm>
            <a:off x="2550448" y="1613305"/>
            <a:ext cx="4006225" cy="400110"/>
          </a:xfrm>
          <a:prstGeom prst="rect">
            <a:avLst/>
          </a:prstGeom>
          <a:noFill/>
          <a:ln>
            <a:noFill/>
          </a:ln>
          <a:effectLst/>
          <a:extLst/>
        </p:spPr>
        <p:txBody>
          <a:bodyPr wrap="none">
            <a:spAutoFit/>
          </a:bodyPr>
          <a:lstStyle/>
          <a:p>
            <a:pPr eaLnBrk="0" hangingPunct="0"/>
            <a:r>
              <a:rPr lang="zh-CN" altLang="zh-CN" sz="2000" dirty="0">
                <a:ea typeface="楷体_GB2312" pitchFamily="1" charset="-122"/>
              </a:rPr>
              <a:t>随机初始化各粒子的位置和速度    </a:t>
            </a:r>
          </a:p>
        </p:txBody>
      </p:sp>
      <p:graphicFrame>
        <p:nvGraphicFramePr>
          <p:cNvPr id="44041" name="Object 9"/>
          <p:cNvGraphicFramePr>
            <a:graphicFrameLocks noChangeAspect="1"/>
          </p:cNvGraphicFramePr>
          <p:nvPr>
            <p:extLst>
              <p:ext uri="{D42A27DB-BD31-4B8C-83A1-F6EECF244321}">
                <p14:modId xmlns:p14="http://schemas.microsoft.com/office/powerpoint/2010/main" val="3876745091"/>
              </p:ext>
            </p:extLst>
          </p:nvPr>
        </p:nvGraphicFramePr>
        <p:xfrm>
          <a:off x="2594899" y="3186943"/>
          <a:ext cx="6548438" cy="550863"/>
        </p:xfrm>
        <a:graphic>
          <a:graphicData uri="http://schemas.openxmlformats.org/presentationml/2006/ole">
            <mc:AlternateContent xmlns:mc="http://schemas.openxmlformats.org/markup-compatibility/2006">
              <mc:Choice xmlns:v="urn:schemas-microsoft-com:vml" Requires="v">
                <p:oleObj spid="_x0000_s65987" r:id="rId8" imgW="2869272" imgH="241512" progId="Equation.DSMT4">
                  <p:embed/>
                </p:oleObj>
              </mc:Choice>
              <mc:Fallback>
                <p:oleObj r:id="rId8" imgW="2869272" imgH="241512"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594899" y="3186943"/>
                        <a:ext cx="6548438" cy="550863"/>
                      </a:xfrm>
                      <a:prstGeom prst="rect">
                        <a:avLst/>
                      </a:prstGeom>
                      <a:solidFill>
                        <a:srgbClr val="002060"/>
                      </a:solidFill>
                      <a:ln>
                        <a:noFill/>
                      </a:ln>
                      <a:extLst/>
                    </p:spPr>
                  </p:pic>
                </p:oleObj>
              </mc:Fallback>
            </mc:AlternateContent>
          </a:graphicData>
        </a:graphic>
      </p:graphicFrame>
      <mc:AlternateContent xmlns:mc="http://schemas.openxmlformats.org/markup-compatibility/2006">
        <mc:Choice xmlns:a14="http://schemas.microsoft.com/office/drawing/2010/main" Requires="a14">
          <p:sp>
            <p:nvSpPr>
              <p:cNvPr id="44042" name="Object 10"/>
              <p:cNvSpPr txBox="1"/>
              <p:nvPr/>
            </p:nvSpPr>
            <p:spPr bwMode="auto">
              <a:xfrm>
                <a:off x="2581275" y="4352925"/>
                <a:ext cx="7069138" cy="550863"/>
              </a:xfrm>
              <a:prstGeom prst="rect">
                <a:avLst/>
              </a:prstGeom>
              <a:solidFill>
                <a:srgbClr val="002060"/>
              </a:solidFill>
              <a:ln>
                <a:noFill/>
              </a:ln>
              <a:extLst/>
            </p:spPr>
            <p:txBody>
              <a:bodyPr>
                <a:norm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chemeClr val="bg1"/>
                              </a:solidFill>
                              <a:latin typeface="Cambria Math" panose="02040503050406030204" pitchFamily="18" charset="0"/>
                            </a:rPr>
                          </m:ctrlPr>
                        </m:sSubSupPr>
                        <m:e>
                          <m:r>
                            <a:rPr lang="zh-CN" altLang="en-US" sz="2000" i="1">
                              <a:solidFill>
                                <a:schemeClr val="bg1"/>
                              </a:solidFill>
                              <a:latin typeface="Cambria Math" panose="02040503050406030204" pitchFamily="18" charset="0"/>
                            </a:rPr>
                            <m:t>𝐱</m:t>
                          </m:r>
                        </m:e>
                        <m:sub>
                          <m:r>
                            <a:rPr lang="zh-CN" altLang="en-US" sz="2000" i="1">
                              <a:solidFill>
                                <a:schemeClr val="bg1"/>
                              </a:solidFill>
                              <a:latin typeface="Cambria Math" panose="02040503050406030204" pitchFamily="18" charset="0"/>
                            </a:rPr>
                            <m:t>3</m:t>
                          </m:r>
                        </m:sub>
                        <m:sup>
                          <m:r>
                            <a:rPr lang="zh-CN" altLang="en-US" sz="2000" i="1">
                              <a:solidFill>
                                <a:schemeClr val="bg1"/>
                              </a:solidFill>
                              <a:latin typeface="Cambria Math" panose="02040503050406030204" pitchFamily="18" charset="0"/>
                            </a:rPr>
                            <m:t>(0)</m:t>
                          </m:r>
                        </m:sup>
                      </m:sSubSup>
                      <m:r>
                        <a:rPr lang="zh-CN" altLang="en-US" sz="2000" i="1">
                          <a:solidFill>
                            <a:schemeClr val="bg1"/>
                          </a:solidFill>
                          <a:latin typeface="Cambria Math" panose="02040503050406030204" pitchFamily="18" charset="0"/>
                        </a:rPr>
                        <m:t>={−</m:t>
                      </m:r>
                      <m:r>
                        <m:rPr>
                          <m:nor/>
                        </m:rPr>
                        <a:rPr lang="zh-CN" altLang="en-US" sz="2000" i="0">
                          <a:solidFill>
                            <a:schemeClr val="bg1"/>
                          </a:solidFill>
                          <a:latin typeface="Cambria Math" panose="02040503050406030204" pitchFamily="18" charset="0"/>
                        </a:rPr>
                        <m:t>29.6563, </m:t>
                      </m:r>
                      <m:r>
                        <a:rPr lang="zh-CN" altLang="en-US" sz="2000" i="1">
                          <a:solidFill>
                            <a:schemeClr val="bg1"/>
                          </a:solidFill>
                          <a:latin typeface="Cambria Math" panose="02040503050406030204" pitchFamily="18" charset="0"/>
                        </a:rPr>
                        <m:t>−</m:t>
                      </m:r>
                      <m:r>
                        <m:rPr>
                          <m:nor/>
                        </m:rPr>
                        <a:rPr lang="zh-CN" altLang="en-US" sz="2000" i="0">
                          <a:solidFill>
                            <a:schemeClr val="bg1"/>
                          </a:solidFill>
                          <a:latin typeface="Cambria Math" panose="02040503050406030204" pitchFamily="18" charset="0"/>
                        </a:rPr>
                        <m:t>0.871811, </m:t>
                      </m:r>
                      <m:r>
                        <a:rPr lang="zh-CN" altLang="en-US" sz="2000" i="1">
                          <a:solidFill>
                            <a:schemeClr val="bg1"/>
                          </a:solidFill>
                          <a:latin typeface="Cambria Math" panose="02040503050406030204" pitchFamily="18" charset="0"/>
                        </a:rPr>
                        <m:t>−</m:t>
                      </m:r>
                      <m:r>
                        <m:rPr>
                          <m:nor/>
                        </m:rPr>
                        <a:rPr lang="zh-CN" altLang="en-US" sz="2000" i="0">
                          <a:solidFill>
                            <a:schemeClr val="bg1"/>
                          </a:solidFill>
                          <a:latin typeface="Cambria Math" panose="02040503050406030204" pitchFamily="18" charset="0"/>
                        </a:rPr>
                        <m:t>27.8912, 17.7425</m:t>
                      </m:r>
                      <m:r>
                        <a:rPr lang="zh-CN" altLang="en-US" sz="2000" i="1">
                          <a:solidFill>
                            <a:schemeClr val="bg1"/>
                          </a:solidFill>
                          <a:latin typeface="Cambria Math" panose="02040503050406030204" pitchFamily="18" charset="0"/>
                        </a:rPr>
                        <m:t>}</m:t>
                      </m:r>
                    </m:oMath>
                  </m:oMathPara>
                </a14:m>
                <a:endParaRPr lang="zh-CN" altLang="en-US" sz="2000" dirty="0">
                  <a:solidFill>
                    <a:schemeClr val="bg1"/>
                  </a:solidFill>
                </a:endParaRPr>
              </a:p>
            </p:txBody>
          </p:sp>
        </mc:Choice>
        <mc:Fallback>
          <p:sp>
            <p:nvSpPr>
              <p:cNvPr id="44042" name="Object 10"/>
              <p:cNvSpPr txBox="1">
                <a:spLocks noRot="1" noChangeAspect="1" noMove="1" noResize="1" noEditPoints="1" noAdjustHandles="1" noChangeArrowheads="1" noChangeShapeType="1" noTextEdit="1"/>
              </p:cNvSpPr>
              <p:nvPr/>
            </p:nvSpPr>
            <p:spPr bwMode="auto">
              <a:xfrm>
                <a:off x="2581275" y="4352925"/>
                <a:ext cx="7069138" cy="550863"/>
              </a:xfrm>
              <a:prstGeom prst="rect">
                <a:avLst/>
              </a:prstGeom>
              <a:blipFill>
                <a:blip r:embed="rId10"/>
                <a:stretch>
                  <a:fillRect/>
                </a:stretch>
              </a:blipFill>
              <a:ln>
                <a:noFill/>
              </a:ln>
              <a:extLst/>
            </p:spPr>
            <p:txBody>
              <a:bodyPr/>
              <a:lstStyle/>
              <a:p>
                <a:r>
                  <a:rPr lang="zh-CN" altLang="en-US">
                    <a:noFill/>
                  </a:rPr>
                  <a:t> </a:t>
                </a:r>
              </a:p>
            </p:txBody>
          </p:sp>
        </mc:Fallback>
      </mc:AlternateContent>
      <p:graphicFrame>
        <p:nvGraphicFramePr>
          <p:cNvPr id="44044" name="Object 12"/>
          <p:cNvGraphicFramePr>
            <a:graphicFrameLocks noChangeAspect="1"/>
          </p:cNvGraphicFramePr>
          <p:nvPr>
            <p:extLst>
              <p:ext uri="{D42A27DB-BD31-4B8C-83A1-F6EECF244321}">
                <p14:modId xmlns:p14="http://schemas.microsoft.com/office/powerpoint/2010/main" val="2990897379"/>
              </p:ext>
            </p:extLst>
          </p:nvPr>
        </p:nvGraphicFramePr>
        <p:xfrm>
          <a:off x="2580610" y="5520166"/>
          <a:ext cx="7069137" cy="550863"/>
        </p:xfrm>
        <a:graphic>
          <a:graphicData uri="http://schemas.openxmlformats.org/presentationml/2006/ole">
            <mc:AlternateContent xmlns:mc="http://schemas.openxmlformats.org/markup-compatibility/2006">
              <mc:Choice xmlns:v="urn:schemas-microsoft-com:vml" Requires="v">
                <p:oleObj spid="_x0000_s65988" r:id="rId11" imgW="3097773" imgH="241512" progId="Equation.DSMT4">
                  <p:embed/>
                </p:oleObj>
              </mc:Choice>
              <mc:Fallback>
                <p:oleObj r:id="rId11" imgW="3097773"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580610" y="5520166"/>
                        <a:ext cx="7069137" cy="550863"/>
                      </a:xfrm>
                      <a:prstGeom prst="rect">
                        <a:avLst/>
                      </a:prstGeom>
                      <a:solidFill>
                        <a:srgbClr val="002060"/>
                      </a:solidFill>
                      <a:ln>
                        <a:noFill/>
                      </a:ln>
                      <a:extLst/>
                    </p:spPr>
                  </p:pic>
                </p:oleObj>
              </mc:Fallback>
            </mc:AlternateContent>
          </a:graphicData>
        </a:graphic>
      </p:graphicFrame>
      <p:graphicFrame>
        <p:nvGraphicFramePr>
          <p:cNvPr id="44045" name="Object 13"/>
          <p:cNvGraphicFramePr>
            <a:graphicFrameLocks noChangeAspect="1"/>
          </p:cNvGraphicFramePr>
          <p:nvPr>
            <p:extLst>
              <p:ext uri="{D42A27DB-BD31-4B8C-83A1-F6EECF244321}">
                <p14:modId xmlns:p14="http://schemas.microsoft.com/office/powerpoint/2010/main" val="453513001"/>
              </p:ext>
            </p:extLst>
          </p:nvPr>
        </p:nvGraphicFramePr>
        <p:xfrm>
          <a:off x="2580610" y="4926046"/>
          <a:ext cx="6894512" cy="550863"/>
        </p:xfrm>
        <a:graphic>
          <a:graphicData uri="http://schemas.openxmlformats.org/presentationml/2006/ole">
            <mc:AlternateContent xmlns:mc="http://schemas.openxmlformats.org/markup-compatibility/2006">
              <mc:Choice xmlns:v="urn:schemas-microsoft-com:vml" Requires="v">
                <p:oleObj spid="_x0000_s65989" r:id="rId13" imgW="3021606" imgH="241512" progId="Equation.DSMT4">
                  <p:embed/>
                </p:oleObj>
              </mc:Choice>
              <mc:Fallback>
                <p:oleObj r:id="rId13" imgW="3021606" imgH="241512"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580610" y="4926046"/>
                        <a:ext cx="6894512" cy="550863"/>
                      </a:xfrm>
                      <a:prstGeom prst="rect">
                        <a:avLst/>
                      </a:prstGeom>
                      <a:solidFill>
                        <a:srgbClr val="002060"/>
                      </a:solidFill>
                      <a:ln>
                        <a:noFill/>
                      </a:ln>
                      <a:extLst/>
                    </p:spPr>
                  </p:pic>
                </p:oleObj>
              </mc:Fallback>
            </mc:AlternateContent>
          </a:graphicData>
        </a:graphic>
      </p:graphicFrame>
      <p:sp>
        <p:nvSpPr>
          <p:cNvPr id="1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graphicFrame>
        <p:nvGraphicFramePr>
          <p:cNvPr id="16" name="Object 11"/>
          <p:cNvGraphicFramePr>
            <a:graphicFrameLocks noChangeAspect="1"/>
          </p:cNvGraphicFramePr>
          <p:nvPr>
            <p:extLst>
              <p:ext uri="{D42A27DB-BD31-4B8C-83A1-F6EECF244321}">
                <p14:modId xmlns:p14="http://schemas.microsoft.com/office/powerpoint/2010/main" val="26810062"/>
              </p:ext>
            </p:extLst>
          </p:nvPr>
        </p:nvGraphicFramePr>
        <p:xfrm>
          <a:off x="2580610" y="3759436"/>
          <a:ext cx="7185025" cy="550862"/>
        </p:xfrm>
        <a:graphic>
          <a:graphicData uri="http://schemas.openxmlformats.org/presentationml/2006/ole">
            <mc:AlternateContent xmlns:mc="http://schemas.openxmlformats.org/markup-compatibility/2006">
              <mc:Choice xmlns:v="urn:schemas-microsoft-com:vml" Requires="v">
                <p:oleObj spid="_x0000_s65990" r:id="rId15" imgW="3148551" imgH="241512" progId="Equation.DSMT4">
                  <p:embed/>
                </p:oleObj>
              </mc:Choice>
              <mc:Fallback>
                <p:oleObj r:id="rId15" imgW="3148551" imgH="241512" progId="Equation.DSMT4">
                  <p:embed/>
                  <p:pic>
                    <p:nvPicPr>
                      <p:cNvPr id="0" name=""/>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580610" y="3759436"/>
                        <a:ext cx="7185025" cy="550862"/>
                      </a:xfrm>
                      <a:prstGeom prst="rect">
                        <a:avLst/>
                      </a:prstGeom>
                      <a:solidFill>
                        <a:srgbClr val="002060"/>
                      </a:solidFill>
                      <a:ln>
                        <a:noFill/>
                      </a:ln>
                    </p:spPr>
                  </p:pic>
                </p:oleObj>
              </mc:Fallback>
            </mc:AlternateContent>
          </a:graphicData>
        </a:graphic>
      </p:graphicFrame>
    </p:spTree>
    <p:extLst>
      <p:ext uri="{BB962C8B-B14F-4D97-AF65-F5344CB8AC3E}">
        <p14:creationId xmlns:p14="http://schemas.microsoft.com/office/powerpoint/2010/main" val="318696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40"/>
                                        </p:tgtEl>
                                        <p:attrNameLst>
                                          <p:attrName>style.visibility</p:attrName>
                                        </p:attrNameLst>
                                      </p:cBhvr>
                                      <p:to>
                                        <p:strVal val="visible"/>
                                      </p:to>
                                    </p:set>
                                    <p:animEffect transition="in" filter="wipe(left)">
                                      <p:cBhvr>
                                        <p:cTn id="7" dur="500"/>
                                        <p:tgtEl>
                                          <p:spTgt spid="440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4035"/>
                                        </p:tgtEl>
                                        <p:attrNameLst>
                                          <p:attrName>style.visibility</p:attrName>
                                        </p:attrNameLst>
                                      </p:cBhvr>
                                      <p:to>
                                        <p:strVal val="visible"/>
                                      </p:to>
                                    </p:set>
                                    <p:animEffect transition="in" filter="wipe(left)">
                                      <p:cBhvr>
                                        <p:cTn id="12" dur="500"/>
                                        <p:tgtEl>
                                          <p:spTgt spid="44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34"/>
                                        </p:tgtEl>
                                        <p:attrNameLst>
                                          <p:attrName>style.visibility</p:attrName>
                                        </p:attrNameLst>
                                      </p:cBhvr>
                                      <p:to>
                                        <p:strVal val="visible"/>
                                      </p:to>
                                    </p:set>
                                    <p:animEffect transition="in" filter="wipe(left)">
                                      <p:cBhvr>
                                        <p:cTn id="17" dur="500"/>
                                        <p:tgtEl>
                                          <p:spTgt spid="440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4041"/>
                                        </p:tgtEl>
                                        <p:attrNameLst>
                                          <p:attrName>style.visibility</p:attrName>
                                        </p:attrNameLst>
                                      </p:cBhvr>
                                      <p:to>
                                        <p:strVal val="visible"/>
                                      </p:to>
                                    </p:set>
                                    <p:animEffect transition="in" filter="wipe(left)">
                                      <p:cBhvr>
                                        <p:cTn id="22" dur="500"/>
                                        <p:tgtEl>
                                          <p:spTgt spid="44041"/>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4045"/>
                                        </p:tgtEl>
                                        <p:attrNameLst>
                                          <p:attrName>style.visibility</p:attrName>
                                        </p:attrNameLst>
                                      </p:cBhvr>
                                      <p:to>
                                        <p:strVal val="visible"/>
                                      </p:to>
                                    </p:set>
                                    <p:animEffect transition="in" filter="wipe(left)">
                                      <p:cBhvr>
                                        <p:cTn id="26" dur="500"/>
                                        <p:tgtEl>
                                          <p:spTgt spid="44045"/>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44044"/>
                                        </p:tgtEl>
                                        <p:attrNameLst>
                                          <p:attrName>style.visibility</p:attrName>
                                        </p:attrNameLst>
                                      </p:cBhvr>
                                      <p:to>
                                        <p:strVal val="visible"/>
                                      </p:to>
                                    </p:set>
                                    <p:animEffect transition="in" filter="wipe(left)">
                                      <p:cBhvr>
                                        <p:cTn id="30" dur="500"/>
                                        <p:tgtEl>
                                          <p:spTgt spid="44044"/>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4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838200" y="718457"/>
            <a:ext cx="10515600" cy="5458506"/>
          </a:xfrm>
        </p:spPr>
        <p:txBody>
          <a:bodyPr>
            <a:normAutofit/>
          </a:bodyPr>
          <a:lstStyle/>
          <a:p>
            <a:pPr>
              <a:lnSpc>
                <a:spcPct val="150000"/>
              </a:lnSpc>
            </a:pPr>
            <a:endParaRPr lang="zh-CN" altLang="en-US" sz="2400" dirty="0"/>
          </a:p>
        </p:txBody>
      </p:sp>
      <p:sp>
        <p:nvSpPr>
          <p:cNvPr id="45058" name="Rectangle 2"/>
          <p:cNvSpPr>
            <a:spLocks noChangeArrowheads="1"/>
          </p:cNvSpPr>
          <p:nvPr/>
        </p:nvSpPr>
        <p:spPr bwMode="auto">
          <a:xfrm>
            <a:off x="2495551" y="1650355"/>
            <a:ext cx="19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sp>
        <p:nvSpPr>
          <p:cNvPr id="45063" name="Rectangle 7"/>
          <p:cNvSpPr>
            <a:spLocks noChangeArrowheads="1"/>
          </p:cNvSpPr>
          <p:nvPr/>
        </p:nvSpPr>
        <p:spPr bwMode="auto">
          <a:xfrm>
            <a:off x="1086701" y="896666"/>
            <a:ext cx="40703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对粒子群进行随机初始化       </a:t>
            </a:r>
          </a:p>
        </p:txBody>
      </p:sp>
      <p:graphicFrame>
        <p:nvGraphicFramePr>
          <p:cNvPr id="45065" name="Object 9"/>
          <p:cNvGraphicFramePr>
            <a:graphicFrameLocks noChangeAspect="1"/>
          </p:cNvGraphicFramePr>
          <p:nvPr>
            <p:extLst>
              <p:ext uri="{D42A27DB-BD31-4B8C-83A1-F6EECF244321}">
                <p14:modId xmlns:p14="http://schemas.microsoft.com/office/powerpoint/2010/main" val="2454777004"/>
              </p:ext>
            </p:extLst>
          </p:nvPr>
        </p:nvGraphicFramePr>
        <p:xfrm>
          <a:off x="2694874" y="2458567"/>
          <a:ext cx="6780212" cy="550863"/>
        </p:xfrm>
        <a:graphic>
          <a:graphicData uri="http://schemas.openxmlformats.org/presentationml/2006/ole">
            <mc:AlternateContent xmlns:mc="http://schemas.openxmlformats.org/markup-compatibility/2006">
              <mc:Choice xmlns:v="urn:schemas-microsoft-com:vml" Requires="v">
                <p:oleObj spid="_x0000_s66945" r:id="rId3" imgW="2970828" imgH="241512" progId="Equation.DSMT4">
                  <p:embed/>
                </p:oleObj>
              </mc:Choice>
              <mc:Fallback>
                <p:oleObj r:id="rId3" imgW="2970828"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694874" y="2458567"/>
                        <a:ext cx="6780212" cy="550863"/>
                      </a:xfrm>
                      <a:prstGeom prst="rect">
                        <a:avLst/>
                      </a:prstGeom>
                      <a:solidFill>
                        <a:srgbClr val="002060"/>
                      </a:solidFill>
                      <a:ln>
                        <a:noFill/>
                      </a:ln>
                      <a:extLst/>
                    </p:spPr>
                  </p:pic>
                </p:oleObj>
              </mc:Fallback>
            </mc:AlternateContent>
          </a:graphicData>
        </a:graphic>
      </p:graphicFrame>
      <p:graphicFrame>
        <p:nvGraphicFramePr>
          <p:cNvPr id="45066" name="Object 10"/>
          <p:cNvGraphicFramePr>
            <a:graphicFrameLocks noChangeAspect="1"/>
          </p:cNvGraphicFramePr>
          <p:nvPr>
            <p:extLst>
              <p:ext uri="{D42A27DB-BD31-4B8C-83A1-F6EECF244321}">
                <p14:modId xmlns:p14="http://schemas.microsoft.com/office/powerpoint/2010/main" val="3906544703"/>
              </p:ext>
            </p:extLst>
          </p:nvPr>
        </p:nvGraphicFramePr>
        <p:xfrm>
          <a:off x="2675824" y="3825404"/>
          <a:ext cx="6983412" cy="550862"/>
        </p:xfrm>
        <a:graphic>
          <a:graphicData uri="http://schemas.openxmlformats.org/presentationml/2006/ole">
            <mc:AlternateContent xmlns:mc="http://schemas.openxmlformats.org/markup-compatibility/2006">
              <mc:Choice xmlns:v="urn:schemas-microsoft-com:vml" Requires="v">
                <p:oleObj spid="_x0000_s66946" r:id="rId5" imgW="3059689" imgH="241512" progId="Equation.DSMT4">
                  <p:embed/>
                </p:oleObj>
              </mc:Choice>
              <mc:Fallback>
                <p:oleObj r:id="rId5" imgW="3059689"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675824" y="3825404"/>
                        <a:ext cx="6983412" cy="550862"/>
                      </a:xfrm>
                      <a:prstGeom prst="rect">
                        <a:avLst/>
                      </a:prstGeom>
                      <a:solidFill>
                        <a:srgbClr val="002060"/>
                      </a:solidFill>
                      <a:ln>
                        <a:noFill/>
                      </a:ln>
                      <a:extLst/>
                    </p:spPr>
                  </p:pic>
                </p:oleObj>
              </mc:Fallback>
            </mc:AlternateContent>
          </a:graphicData>
        </a:graphic>
      </p:graphicFrame>
      <p:graphicFrame>
        <p:nvGraphicFramePr>
          <p:cNvPr id="45067" name="Object 11"/>
          <p:cNvGraphicFramePr>
            <a:graphicFrameLocks noChangeAspect="1"/>
          </p:cNvGraphicFramePr>
          <p:nvPr>
            <p:extLst>
              <p:ext uri="{D42A27DB-BD31-4B8C-83A1-F6EECF244321}">
                <p14:modId xmlns:p14="http://schemas.microsoft.com/office/powerpoint/2010/main" val="30771865"/>
              </p:ext>
            </p:extLst>
          </p:nvPr>
        </p:nvGraphicFramePr>
        <p:xfrm>
          <a:off x="2677412" y="3144367"/>
          <a:ext cx="7185025" cy="550863"/>
        </p:xfrm>
        <a:graphic>
          <a:graphicData uri="http://schemas.openxmlformats.org/presentationml/2006/ole">
            <mc:AlternateContent xmlns:mc="http://schemas.openxmlformats.org/markup-compatibility/2006">
              <mc:Choice xmlns:v="urn:schemas-microsoft-com:vml" Requires="v">
                <p:oleObj spid="_x0000_s66947" r:id="rId7" imgW="3148551" imgH="241512" progId="Equation.DSMT4">
                  <p:embed/>
                </p:oleObj>
              </mc:Choice>
              <mc:Fallback>
                <p:oleObj r:id="rId7" imgW="3148551"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677412" y="3144367"/>
                        <a:ext cx="7185025" cy="550863"/>
                      </a:xfrm>
                      <a:prstGeom prst="rect">
                        <a:avLst/>
                      </a:prstGeom>
                      <a:solidFill>
                        <a:srgbClr val="002060"/>
                      </a:solidFill>
                      <a:ln>
                        <a:noFill/>
                      </a:ln>
                      <a:extLst/>
                    </p:spPr>
                  </p:pic>
                </p:oleObj>
              </mc:Fallback>
            </mc:AlternateContent>
          </a:graphicData>
        </a:graphic>
      </p:graphicFrame>
      <p:graphicFrame>
        <p:nvGraphicFramePr>
          <p:cNvPr id="45068" name="Object 12"/>
          <p:cNvGraphicFramePr>
            <a:graphicFrameLocks noChangeAspect="1"/>
          </p:cNvGraphicFramePr>
          <p:nvPr>
            <p:extLst>
              <p:ext uri="{D42A27DB-BD31-4B8C-83A1-F6EECF244321}">
                <p14:modId xmlns:p14="http://schemas.microsoft.com/office/powerpoint/2010/main" val="1162839449"/>
              </p:ext>
            </p:extLst>
          </p:nvPr>
        </p:nvGraphicFramePr>
        <p:xfrm>
          <a:off x="2721861" y="5279554"/>
          <a:ext cx="6489700" cy="550862"/>
        </p:xfrm>
        <a:graphic>
          <a:graphicData uri="http://schemas.openxmlformats.org/presentationml/2006/ole">
            <mc:AlternateContent xmlns:mc="http://schemas.openxmlformats.org/markup-compatibility/2006">
              <mc:Choice xmlns:v="urn:schemas-microsoft-com:vml" Requires="v">
                <p:oleObj spid="_x0000_s66948" r:id="rId9" imgW="2843883" imgH="241512" progId="Equation.DSMT4">
                  <p:embed/>
                </p:oleObj>
              </mc:Choice>
              <mc:Fallback>
                <p:oleObj r:id="rId9" imgW="2843883"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21861" y="5279554"/>
                        <a:ext cx="6489700" cy="550862"/>
                      </a:xfrm>
                      <a:prstGeom prst="rect">
                        <a:avLst/>
                      </a:prstGeom>
                      <a:solidFill>
                        <a:srgbClr val="002060"/>
                      </a:solidFill>
                      <a:ln>
                        <a:noFill/>
                      </a:ln>
                      <a:extLst/>
                    </p:spPr>
                  </p:pic>
                </p:oleObj>
              </mc:Fallback>
            </mc:AlternateContent>
          </a:graphicData>
        </a:graphic>
      </p:graphicFrame>
      <p:graphicFrame>
        <p:nvGraphicFramePr>
          <p:cNvPr id="45069" name="Object 13"/>
          <p:cNvGraphicFramePr>
            <a:graphicFrameLocks noChangeAspect="1"/>
          </p:cNvGraphicFramePr>
          <p:nvPr>
            <p:extLst>
              <p:ext uri="{D42A27DB-BD31-4B8C-83A1-F6EECF244321}">
                <p14:modId xmlns:p14="http://schemas.microsoft.com/office/powerpoint/2010/main" val="2502325239"/>
              </p:ext>
            </p:extLst>
          </p:nvPr>
        </p:nvGraphicFramePr>
        <p:xfrm>
          <a:off x="2709161" y="4546129"/>
          <a:ext cx="6750050" cy="550862"/>
        </p:xfrm>
        <a:graphic>
          <a:graphicData uri="http://schemas.openxmlformats.org/presentationml/2006/ole">
            <mc:AlternateContent xmlns:mc="http://schemas.openxmlformats.org/markup-compatibility/2006">
              <mc:Choice xmlns:v="urn:schemas-microsoft-com:vml" Requires="v">
                <p:oleObj spid="_x0000_s66949" r:id="rId11" imgW="2958133" imgH="241512" progId="Equation.DSMT4">
                  <p:embed/>
                </p:oleObj>
              </mc:Choice>
              <mc:Fallback>
                <p:oleObj r:id="rId11" imgW="2958133"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709161" y="4546129"/>
                        <a:ext cx="6750050" cy="550862"/>
                      </a:xfrm>
                      <a:prstGeom prst="rect">
                        <a:avLst/>
                      </a:prstGeom>
                      <a:solidFill>
                        <a:srgbClr val="002060"/>
                      </a:solidFill>
                      <a:ln>
                        <a:noFill/>
                      </a:ln>
                      <a:extLst/>
                    </p:spPr>
                  </p:pic>
                </p:oleObj>
              </mc:Fallback>
            </mc:AlternateContent>
          </a:graphicData>
        </a:graphic>
      </p:graphicFrame>
      <p:sp>
        <p:nvSpPr>
          <p:cNvPr id="1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1071082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left)">
                                      <p:cBhvr>
                                        <p:cTn id="12" dur="500"/>
                                        <p:tgtEl>
                                          <p:spTgt spid="4506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5067"/>
                                        </p:tgtEl>
                                        <p:attrNameLst>
                                          <p:attrName>style.visibility</p:attrName>
                                        </p:attrNameLst>
                                      </p:cBhvr>
                                      <p:to>
                                        <p:strVal val="visible"/>
                                      </p:to>
                                    </p:set>
                                    <p:animEffect transition="in" filter="wipe(left)">
                                      <p:cBhvr>
                                        <p:cTn id="16" dur="500"/>
                                        <p:tgtEl>
                                          <p:spTgt spid="4506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5066"/>
                                        </p:tgtEl>
                                        <p:attrNameLst>
                                          <p:attrName>style.visibility</p:attrName>
                                        </p:attrNameLst>
                                      </p:cBhvr>
                                      <p:to>
                                        <p:strVal val="visible"/>
                                      </p:to>
                                    </p:set>
                                    <p:animEffect transition="in" filter="wipe(left)">
                                      <p:cBhvr>
                                        <p:cTn id="20" dur="500"/>
                                        <p:tgtEl>
                                          <p:spTgt spid="45066"/>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45069"/>
                                        </p:tgtEl>
                                        <p:attrNameLst>
                                          <p:attrName>style.visibility</p:attrName>
                                        </p:attrNameLst>
                                      </p:cBhvr>
                                      <p:to>
                                        <p:strVal val="visible"/>
                                      </p:to>
                                    </p:set>
                                    <p:animEffect transition="in" filter="wipe(left)">
                                      <p:cBhvr>
                                        <p:cTn id="24" dur="500"/>
                                        <p:tgtEl>
                                          <p:spTgt spid="45069"/>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45068"/>
                                        </p:tgtEl>
                                        <p:attrNameLst>
                                          <p:attrName>style.visibility</p:attrName>
                                        </p:attrNameLst>
                                      </p:cBhvr>
                                      <p:to>
                                        <p:strVal val="visible"/>
                                      </p:to>
                                    </p:set>
                                    <p:animEffect transition="in" filter="wipe(left)">
                                      <p:cBhvr>
                                        <p:cTn id="28" dur="50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18457"/>
            <a:ext cx="10515600" cy="5661078"/>
          </a:xfrm>
        </p:spPr>
        <p:txBody>
          <a:bodyPr/>
          <a:lstStyle/>
          <a:p>
            <a:endParaRPr lang="zh-CN" altLang="en-US" dirty="0"/>
          </a:p>
        </p:txBody>
      </p:sp>
      <p:sp>
        <p:nvSpPr>
          <p:cNvPr id="46082" name="Rectangle 2"/>
          <p:cNvSpPr>
            <a:spLocks noChangeArrowheads="1"/>
          </p:cNvSpPr>
          <p:nvPr/>
        </p:nvSpPr>
        <p:spPr bwMode="auto">
          <a:xfrm>
            <a:off x="1703388" y="1548903"/>
            <a:ext cx="19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graphicFrame>
        <p:nvGraphicFramePr>
          <p:cNvPr id="46083" name="Object 3"/>
          <p:cNvGraphicFramePr>
            <a:graphicFrameLocks noChangeAspect="1"/>
          </p:cNvGraphicFramePr>
          <p:nvPr>
            <p:extLst>
              <p:ext uri="{D42A27DB-BD31-4B8C-83A1-F6EECF244321}">
                <p14:modId xmlns:p14="http://schemas.microsoft.com/office/powerpoint/2010/main" val="2711351814"/>
              </p:ext>
            </p:extLst>
          </p:nvPr>
        </p:nvGraphicFramePr>
        <p:xfrm>
          <a:off x="3608389" y="1497333"/>
          <a:ext cx="4086225" cy="550862"/>
        </p:xfrm>
        <a:graphic>
          <a:graphicData uri="http://schemas.openxmlformats.org/presentationml/2006/ole">
            <mc:AlternateContent xmlns:mc="http://schemas.openxmlformats.org/markup-compatibility/2006">
              <mc:Choice xmlns:v="urn:schemas-microsoft-com:vml" Requires="v">
                <p:oleObj spid="_x0000_s68356" r:id="rId3" imgW="1790240" imgH="241512" progId="Equation.DSMT4">
                  <p:embed/>
                </p:oleObj>
              </mc:Choice>
              <mc:Fallback>
                <p:oleObj r:id="rId3" imgW="1790240"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608389" y="1497333"/>
                        <a:ext cx="4086225" cy="550862"/>
                      </a:xfrm>
                      <a:prstGeom prst="rect">
                        <a:avLst/>
                      </a:prstGeom>
                      <a:solidFill>
                        <a:srgbClr val="002060"/>
                      </a:solidFill>
                      <a:ln>
                        <a:noFill/>
                      </a:ln>
                      <a:extLst/>
                    </p:spPr>
                  </p:pic>
                </p:oleObj>
              </mc:Fallback>
            </mc:AlternateContent>
          </a:graphicData>
        </a:graphic>
      </p:graphicFrame>
      <p:sp>
        <p:nvSpPr>
          <p:cNvPr id="46084" name="Rectangle 4"/>
          <p:cNvSpPr>
            <a:spLocks noChangeArrowheads="1"/>
          </p:cNvSpPr>
          <p:nvPr/>
        </p:nvSpPr>
        <p:spPr bwMode="auto">
          <a:xfrm>
            <a:off x="1731109" y="1084137"/>
            <a:ext cx="23535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初始位置：</a:t>
            </a:r>
            <a:r>
              <a:rPr lang="zh-CN" altLang="zh-CN" sz="2400" dirty="0">
                <a:latin typeface="楷体_GB2312" pitchFamily="1" charset="-122"/>
                <a:ea typeface="楷体_GB2312" pitchFamily="1" charset="-122"/>
              </a:rPr>
              <a:t>    </a:t>
            </a:r>
          </a:p>
        </p:txBody>
      </p:sp>
      <p:graphicFrame>
        <p:nvGraphicFramePr>
          <p:cNvPr id="46085" name="Object 5"/>
          <p:cNvGraphicFramePr>
            <a:graphicFrameLocks noChangeAspect="1"/>
          </p:cNvGraphicFramePr>
          <p:nvPr>
            <p:extLst>
              <p:ext uri="{D42A27DB-BD31-4B8C-83A1-F6EECF244321}">
                <p14:modId xmlns:p14="http://schemas.microsoft.com/office/powerpoint/2010/main" val="2631983809"/>
              </p:ext>
            </p:extLst>
          </p:nvPr>
        </p:nvGraphicFramePr>
        <p:xfrm>
          <a:off x="3576639" y="890343"/>
          <a:ext cx="4318000" cy="550863"/>
        </p:xfrm>
        <a:graphic>
          <a:graphicData uri="http://schemas.openxmlformats.org/presentationml/2006/ole">
            <mc:AlternateContent xmlns:mc="http://schemas.openxmlformats.org/markup-compatibility/2006">
              <mc:Choice xmlns:v="urn:schemas-microsoft-com:vml" Requires="v">
                <p:oleObj spid="_x0000_s68357" r:id="rId5" imgW="1891796" imgH="241512" progId="Equation.DSMT4">
                  <p:embed/>
                </p:oleObj>
              </mc:Choice>
              <mc:Fallback>
                <p:oleObj r:id="rId5" imgW="1891796"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76639" y="890343"/>
                        <a:ext cx="4318000" cy="550863"/>
                      </a:xfrm>
                      <a:prstGeom prst="rect">
                        <a:avLst/>
                      </a:prstGeom>
                      <a:solidFill>
                        <a:srgbClr val="002060"/>
                      </a:solidFill>
                      <a:ln>
                        <a:noFill/>
                      </a:ln>
                      <a:extLst/>
                    </p:spPr>
                  </p:pic>
                </p:oleObj>
              </mc:Fallback>
            </mc:AlternateContent>
          </a:graphicData>
        </a:graphic>
      </p:graphicFrame>
      <p:graphicFrame>
        <p:nvGraphicFramePr>
          <p:cNvPr id="46086" name="Object 6"/>
          <p:cNvGraphicFramePr>
            <a:graphicFrameLocks noChangeAspect="1"/>
          </p:cNvGraphicFramePr>
          <p:nvPr>
            <p:extLst>
              <p:ext uri="{D42A27DB-BD31-4B8C-83A1-F6EECF244321}">
                <p14:modId xmlns:p14="http://schemas.microsoft.com/office/powerpoint/2010/main" val="3335391088"/>
              </p:ext>
            </p:extLst>
          </p:nvPr>
        </p:nvGraphicFramePr>
        <p:xfrm>
          <a:off x="2566988" y="3716338"/>
          <a:ext cx="3302000" cy="550862"/>
        </p:xfrm>
        <a:graphic>
          <a:graphicData uri="http://schemas.openxmlformats.org/presentationml/2006/ole">
            <mc:AlternateContent xmlns:mc="http://schemas.openxmlformats.org/markup-compatibility/2006">
              <mc:Choice xmlns:v="urn:schemas-microsoft-com:vml" Requires="v">
                <p:oleObj spid="_x0000_s68358" r:id="rId7" imgW="1449375" imgH="241827" progId="Equation.DSMT4">
                  <p:embed/>
                </p:oleObj>
              </mc:Choice>
              <mc:Fallback>
                <p:oleObj r:id="rId7" imgW="1449375" imgH="241827"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566988" y="3716338"/>
                        <a:ext cx="3302000" cy="550862"/>
                      </a:xfrm>
                      <a:prstGeom prst="rect">
                        <a:avLst/>
                      </a:prstGeom>
                      <a:solidFill>
                        <a:srgbClr val="002060"/>
                      </a:solidFill>
                      <a:ln>
                        <a:noFill/>
                      </a:ln>
                      <a:extLst/>
                    </p:spPr>
                  </p:pic>
                </p:oleObj>
              </mc:Fallback>
            </mc:AlternateContent>
          </a:graphicData>
        </a:graphic>
      </p:graphicFrame>
      <p:sp>
        <p:nvSpPr>
          <p:cNvPr id="46087" name="Rectangle 7"/>
          <p:cNvSpPr>
            <a:spLocks noChangeArrowheads="1"/>
          </p:cNvSpPr>
          <p:nvPr/>
        </p:nvSpPr>
        <p:spPr bwMode="auto">
          <a:xfrm>
            <a:off x="1703388" y="2089300"/>
            <a:ext cx="3969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计算每个粒子的适应值 </a:t>
            </a:r>
            <a:r>
              <a:rPr lang="zh-CN" altLang="zh-CN" sz="2400">
                <a:latin typeface="楷体_GB2312" pitchFamily="1" charset="-122"/>
                <a:ea typeface="楷体_GB2312" pitchFamily="1" charset="-122"/>
              </a:rPr>
              <a:t>    </a:t>
            </a:r>
          </a:p>
        </p:txBody>
      </p:sp>
      <p:graphicFrame>
        <p:nvGraphicFramePr>
          <p:cNvPr id="46088" name="Object 8"/>
          <p:cNvGraphicFramePr>
            <a:graphicFrameLocks noChangeAspect="1"/>
          </p:cNvGraphicFramePr>
          <p:nvPr>
            <p:extLst>
              <p:ext uri="{D42A27DB-BD31-4B8C-83A1-F6EECF244321}">
                <p14:modId xmlns:p14="http://schemas.microsoft.com/office/powerpoint/2010/main" val="2564722637"/>
              </p:ext>
            </p:extLst>
          </p:nvPr>
        </p:nvGraphicFramePr>
        <p:xfrm>
          <a:off x="2519364" y="4321176"/>
          <a:ext cx="3303587" cy="550863"/>
        </p:xfrm>
        <a:graphic>
          <a:graphicData uri="http://schemas.openxmlformats.org/presentationml/2006/ole">
            <mc:AlternateContent xmlns:mc="http://schemas.openxmlformats.org/markup-compatibility/2006">
              <mc:Choice xmlns:v="urn:schemas-microsoft-com:vml" Requires="v">
                <p:oleObj spid="_x0000_s68359" r:id="rId9" imgW="1449375" imgH="241827" progId="Equation.DSMT4">
                  <p:embed/>
                </p:oleObj>
              </mc:Choice>
              <mc:Fallback>
                <p:oleObj r:id="rId9" imgW="1449375" imgH="241827"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519364" y="4321176"/>
                        <a:ext cx="3303587" cy="550863"/>
                      </a:xfrm>
                      <a:prstGeom prst="rect">
                        <a:avLst/>
                      </a:prstGeom>
                      <a:solidFill>
                        <a:srgbClr val="002060"/>
                      </a:solidFill>
                      <a:ln>
                        <a:noFill/>
                      </a:ln>
                      <a:extLst/>
                    </p:spPr>
                  </p:pic>
                </p:oleObj>
              </mc:Fallback>
            </mc:AlternateContent>
          </a:graphicData>
        </a:graphic>
      </p:graphicFrame>
      <p:grpSp>
        <p:nvGrpSpPr>
          <p:cNvPr id="46089" name="Group 9"/>
          <p:cNvGrpSpPr>
            <a:grpSpLocks/>
          </p:cNvGrpSpPr>
          <p:nvPr/>
        </p:nvGrpSpPr>
        <p:grpSpPr bwMode="auto">
          <a:xfrm>
            <a:off x="1757364" y="2593975"/>
            <a:ext cx="8415338" cy="985838"/>
            <a:chOff x="0" y="0"/>
            <a:chExt cx="5301" cy="621"/>
          </a:xfrm>
        </p:grpSpPr>
        <p:graphicFrame>
          <p:nvGraphicFramePr>
            <p:cNvPr id="46090" name="Object 10"/>
            <p:cNvGraphicFramePr>
              <a:graphicFrameLocks noChangeAspect="1"/>
            </p:cNvGraphicFramePr>
            <p:nvPr>
              <p:extLst>
                <p:ext uri="{D42A27DB-BD31-4B8C-83A1-F6EECF244321}">
                  <p14:modId xmlns:p14="http://schemas.microsoft.com/office/powerpoint/2010/main" val="1414409365"/>
                </p:ext>
              </p:extLst>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68360" r:id="rId11" imgW="2247242" imgH="431930" progId="Equation.DSMT4">
                    <p:embed/>
                  </p:oleObj>
                </mc:Choice>
                <mc:Fallback>
                  <p:oleObj r:id="rId11" imgW="2247242" imgH="431930"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rgbClr val="002060"/>
                        </a:solidFill>
                        <a:ln>
                          <a:noFill/>
                        </a:ln>
                        <a:extLst/>
                      </p:spPr>
                    </p:pic>
                  </p:oleObj>
                </mc:Fallback>
              </mc:AlternateContent>
            </a:graphicData>
          </a:graphic>
        </p:graphicFrame>
        <p:sp>
          <p:nvSpPr>
            <p:cNvPr id="46091" name="Rectangle 11"/>
            <p:cNvSpPr>
              <a:spLocks noChangeArrowheads="1"/>
            </p:cNvSpPr>
            <p:nvPr/>
          </p:nvSpPr>
          <p:spPr bwMode="auto">
            <a:xfrm>
              <a:off x="0" y="154"/>
              <a:ext cx="8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按照    </a:t>
              </a:r>
            </a:p>
          </p:txBody>
        </p:sp>
        <p:sp>
          <p:nvSpPr>
            <p:cNvPr id="46092" name="Rectangle 12"/>
            <p:cNvSpPr>
              <a:spLocks noChangeArrowheads="1"/>
            </p:cNvSpPr>
            <p:nvPr/>
          </p:nvSpPr>
          <p:spPr bwMode="auto">
            <a:xfrm>
              <a:off x="3818" y="163"/>
              <a:ext cx="14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计算适应值    </a:t>
              </a:r>
            </a:p>
          </p:txBody>
        </p:sp>
      </p:grpSp>
      <p:graphicFrame>
        <p:nvGraphicFramePr>
          <p:cNvPr id="46093" name="Object 13" descr="紫色网格"/>
          <p:cNvGraphicFramePr>
            <a:graphicFrameLocks noChangeAspect="1"/>
          </p:cNvGraphicFramePr>
          <p:nvPr>
            <p:extLst>
              <p:ext uri="{D42A27DB-BD31-4B8C-83A1-F6EECF244321}">
                <p14:modId xmlns:p14="http://schemas.microsoft.com/office/powerpoint/2010/main" val="4198201499"/>
              </p:ext>
            </p:extLst>
          </p:nvPr>
        </p:nvGraphicFramePr>
        <p:xfrm>
          <a:off x="7028658" y="4506905"/>
          <a:ext cx="1331912" cy="581025"/>
        </p:xfrm>
        <a:graphic>
          <a:graphicData uri="http://schemas.openxmlformats.org/presentationml/2006/ole">
            <mc:AlternateContent xmlns:mc="http://schemas.openxmlformats.org/markup-compatibility/2006">
              <mc:Choice xmlns:v="urn:schemas-microsoft-com:vml" Requires="v">
                <p:oleObj spid="_x0000_s68361"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8658" y="4506905"/>
                        <a:ext cx="1331912" cy="581025"/>
                      </a:xfrm>
                      <a:prstGeom prst="rect">
                        <a:avLst/>
                      </a:prstGeom>
                      <a:blipFill dpi="0" rotWithShape="1">
                        <a:blip r:embed="rId15"/>
                        <a:srcRect/>
                        <a:tile tx="0" ty="0" sx="100000" sy="100000" flip="none" algn="tl"/>
                      </a:blipFill>
                      <a:ln w="38100" cmpd="sng">
                        <a:solidFill>
                          <a:srgbClr val="00FF00"/>
                        </a:solidFill>
                        <a:miter lim="800000"/>
                        <a:headEnd/>
                        <a:tailEnd/>
                      </a:ln>
                    </p:spPr>
                  </p:pic>
                </p:oleObj>
              </mc:Fallback>
            </mc:AlternateContent>
          </a:graphicData>
        </a:graphic>
      </p:graphicFrame>
      <p:graphicFrame>
        <p:nvGraphicFramePr>
          <p:cNvPr id="46094" name="Object 14"/>
          <p:cNvGraphicFramePr>
            <a:graphicFrameLocks noChangeAspect="1"/>
          </p:cNvGraphicFramePr>
          <p:nvPr>
            <p:extLst>
              <p:ext uri="{D42A27DB-BD31-4B8C-83A1-F6EECF244321}">
                <p14:modId xmlns:p14="http://schemas.microsoft.com/office/powerpoint/2010/main" val="1739947926"/>
              </p:ext>
            </p:extLst>
          </p:nvPr>
        </p:nvGraphicFramePr>
        <p:xfrm>
          <a:off x="2447926" y="6161088"/>
          <a:ext cx="3273425" cy="552450"/>
        </p:xfrm>
        <a:graphic>
          <a:graphicData uri="http://schemas.openxmlformats.org/presentationml/2006/ole">
            <mc:AlternateContent xmlns:mc="http://schemas.openxmlformats.org/markup-compatibility/2006">
              <mc:Choice xmlns:v="urn:schemas-microsoft-com:vml" Requires="v">
                <p:oleObj spid="_x0000_s68362" r:id="rId16" imgW="1436664" imgH="241827" progId="Equation.DSMT4">
                  <p:embed/>
                </p:oleObj>
              </mc:Choice>
              <mc:Fallback>
                <p:oleObj r:id="rId16" imgW="1436664" imgH="241827" progId="Equation.DSMT4">
                  <p:embed/>
                  <p:pic>
                    <p:nvPicPr>
                      <p:cNvPr id="0" name=""/>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2447926" y="6161088"/>
                        <a:ext cx="3273425" cy="552450"/>
                      </a:xfrm>
                      <a:prstGeom prst="rect">
                        <a:avLst/>
                      </a:prstGeom>
                      <a:solidFill>
                        <a:srgbClr val="002060"/>
                      </a:solidFill>
                      <a:ln>
                        <a:noFill/>
                      </a:ln>
                      <a:extLst/>
                    </p:spPr>
                  </p:pic>
                </p:oleObj>
              </mc:Fallback>
            </mc:AlternateContent>
          </a:graphicData>
        </a:graphic>
      </p:graphicFrame>
      <p:graphicFrame>
        <p:nvGraphicFramePr>
          <p:cNvPr id="46095" name="Object 15"/>
          <p:cNvGraphicFramePr>
            <a:graphicFrameLocks noChangeAspect="1"/>
          </p:cNvGraphicFramePr>
          <p:nvPr>
            <p:extLst>
              <p:ext uri="{D42A27DB-BD31-4B8C-83A1-F6EECF244321}">
                <p14:modId xmlns:p14="http://schemas.microsoft.com/office/powerpoint/2010/main" val="962345737"/>
              </p:ext>
            </p:extLst>
          </p:nvPr>
        </p:nvGraphicFramePr>
        <p:xfrm>
          <a:off x="2462214" y="5589588"/>
          <a:ext cx="3273425" cy="552450"/>
        </p:xfrm>
        <a:graphic>
          <a:graphicData uri="http://schemas.openxmlformats.org/presentationml/2006/ole">
            <mc:AlternateContent xmlns:mc="http://schemas.openxmlformats.org/markup-compatibility/2006">
              <mc:Choice xmlns:v="urn:schemas-microsoft-com:vml" Requires="v">
                <p:oleObj spid="_x0000_s68363" r:id="rId18" imgW="1436664" imgH="241827" progId="Equation.DSMT4">
                  <p:embed/>
                </p:oleObj>
              </mc:Choice>
              <mc:Fallback>
                <p:oleObj r:id="rId18" imgW="1436664" imgH="241827" progId="Equation.DSMT4">
                  <p:embed/>
                  <p:pic>
                    <p:nvPicPr>
                      <p:cNvPr id="0" name=""/>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2462214" y="5589588"/>
                        <a:ext cx="3273425" cy="552450"/>
                      </a:xfrm>
                      <a:prstGeom prst="rect">
                        <a:avLst/>
                      </a:prstGeom>
                      <a:solidFill>
                        <a:srgbClr val="002060"/>
                      </a:solidFill>
                      <a:ln>
                        <a:noFill/>
                      </a:ln>
                      <a:extLst/>
                    </p:spPr>
                  </p:pic>
                </p:oleObj>
              </mc:Fallback>
            </mc:AlternateContent>
          </a:graphicData>
        </a:graphic>
      </p:graphicFrame>
      <p:graphicFrame>
        <p:nvGraphicFramePr>
          <p:cNvPr id="46096" name="Object 16"/>
          <p:cNvGraphicFramePr>
            <a:graphicFrameLocks noChangeAspect="1"/>
          </p:cNvGraphicFramePr>
          <p:nvPr>
            <p:extLst>
              <p:ext uri="{D42A27DB-BD31-4B8C-83A1-F6EECF244321}">
                <p14:modId xmlns:p14="http://schemas.microsoft.com/office/powerpoint/2010/main" val="1414656456"/>
              </p:ext>
            </p:extLst>
          </p:nvPr>
        </p:nvGraphicFramePr>
        <p:xfrm>
          <a:off x="2462213" y="4956176"/>
          <a:ext cx="3244850" cy="550863"/>
        </p:xfrm>
        <a:graphic>
          <a:graphicData uri="http://schemas.openxmlformats.org/presentationml/2006/ole">
            <mc:AlternateContent xmlns:mc="http://schemas.openxmlformats.org/markup-compatibility/2006">
              <mc:Choice xmlns:v="urn:schemas-microsoft-com:vml" Requires="v">
                <p:oleObj spid="_x0000_s68364" r:id="rId20" imgW="1423953" imgH="241827" progId="Equation.DSMT4">
                  <p:embed/>
                </p:oleObj>
              </mc:Choice>
              <mc:Fallback>
                <p:oleObj r:id="rId20" imgW="1423953" imgH="241827" progId="Equation.DSMT4">
                  <p:embed/>
                  <p:pic>
                    <p:nvPicPr>
                      <p:cNvPr id="0" name=""/>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2462213" y="4956176"/>
                        <a:ext cx="3244850" cy="550863"/>
                      </a:xfrm>
                      <a:prstGeom prst="rect">
                        <a:avLst/>
                      </a:prstGeom>
                      <a:solidFill>
                        <a:srgbClr val="002060"/>
                      </a:solidFill>
                      <a:ln>
                        <a:noFill/>
                      </a:ln>
                      <a:extLst/>
                    </p:spPr>
                  </p:pic>
                </p:oleObj>
              </mc:Fallback>
            </mc:AlternateContent>
          </a:graphicData>
        </a:graphic>
      </p:graphicFrame>
      <p:sp>
        <p:nvSpPr>
          <p:cNvPr id="46097" name="AutoShape 17" descr="紫色网格"/>
          <p:cNvSpPr>
            <a:spLocks noChangeArrowheads="1"/>
          </p:cNvSpPr>
          <p:nvPr/>
        </p:nvSpPr>
        <p:spPr bwMode="auto">
          <a:xfrm>
            <a:off x="6678613" y="3462347"/>
            <a:ext cx="2447925" cy="646112"/>
          </a:xfrm>
          <a:prstGeom prst="wedgeRoundRectCallout">
            <a:avLst>
              <a:gd name="adj1" fmla="val -79769"/>
              <a:gd name="adj2" fmla="val 15847"/>
              <a:gd name="adj3" fmla="val 16667"/>
            </a:avLst>
          </a:prstGeom>
          <a:blipFill dpi="0" rotWithShape="1">
            <a:blip r:embed="rId15"/>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000" dirty="0">
                <a:solidFill>
                  <a:schemeClr val="bg1"/>
                </a:solidFill>
                <a:ea typeface="楷体_GB2312" pitchFamily="1" charset="-122"/>
              </a:rPr>
              <a:t>历史最优解</a:t>
            </a:r>
            <a:r>
              <a:rPr lang="en-US" altLang="zh-CN" sz="2000" dirty="0" err="1">
                <a:solidFill>
                  <a:schemeClr val="bg1"/>
                </a:solidFill>
                <a:ea typeface="楷体_GB2312" pitchFamily="1" charset="-122"/>
              </a:rPr>
              <a:t>gbest</a:t>
            </a:r>
            <a:endParaRPr lang="zh-CN" altLang="zh-CN" sz="2000" dirty="0">
              <a:solidFill>
                <a:schemeClr val="bg1"/>
              </a:solidFill>
              <a:ea typeface="楷体_GB2312" pitchFamily="1" charset="-122"/>
            </a:endParaRPr>
          </a:p>
        </p:txBody>
      </p:sp>
      <p:graphicFrame>
        <p:nvGraphicFramePr>
          <p:cNvPr id="46098" name="Object 18" descr="紫色网格"/>
          <p:cNvGraphicFramePr>
            <a:graphicFrameLocks noChangeAspect="1"/>
          </p:cNvGraphicFramePr>
          <p:nvPr>
            <p:extLst>
              <p:ext uri="{D42A27DB-BD31-4B8C-83A1-F6EECF244321}">
                <p14:modId xmlns:p14="http://schemas.microsoft.com/office/powerpoint/2010/main" val="3389176912"/>
              </p:ext>
            </p:extLst>
          </p:nvPr>
        </p:nvGraphicFramePr>
        <p:xfrm>
          <a:off x="6383339" y="5300663"/>
          <a:ext cx="3241675" cy="550862"/>
        </p:xfrm>
        <a:graphic>
          <a:graphicData uri="http://schemas.openxmlformats.org/presentationml/2006/ole">
            <mc:AlternateContent xmlns:mc="http://schemas.openxmlformats.org/markup-compatibility/2006">
              <mc:Choice xmlns:v="urn:schemas-microsoft-com:vml" Requires="v">
                <p:oleObj spid="_x0000_s68365" r:id="rId22" imgW="1423953" imgH="241827" progId="Equation.DSMT4">
                  <p:embed/>
                </p:oleObj>
              </mc:Choice>
              <mc:Fallback>
                <p:oleObj r:id="rId22" imgW="1423953" imgH="241827"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83339" y="5300663"/>
                        <a:ext cx="3241675" cy="550862"/>
                      </a:xfrm>
                      <a:prstGeom prst="rect">
                        <a:avLst/>
                      </a:prstGeom>
                      <a:blipFill dpi="0" rotWithShape="1">
                        <a:blip r:embed="rId15"/>
                        <a:srcRect/>
                        <a:tile tx="0" ty="0" sx="100000" sy="100000" flip="none" algn="tl"/>
                      </a:blipFill>
                      <a:ln w="38100" cmpd="sng">
                        <a:solidFill>
                          <a:srgbClr val="00FF00"/>
                        </a:solidFill>
                        <a:miter lim="800000"/>
                        <a:headEnd/>
                        <a:tailEnd/>
                      </a:ln>
                    </p:spPr>
                  </p:pic>
                </p:oleObj>
              </mc:Fallback>
            </mc:AlternateContent>
          </a:graphicData>
        </a:graphic>
      </p:graphicFrame>
      <p:sp>
        <p:nvSpPr>
          <p:cNvPr id="2" name="标题 1"/>
          <p:cNvSpPr>
            <a:spLocks noGrp="1"/>
          </p:cNvSpPr>
          <p:nvPr>
            <p:ph type="title"/>
          </p:nvPr>
        </p:nvSpPr>
        <p:spPr>
          <a:xfrm>
            <a:off x="0" y="130176"/>
            <a:ext cx="10515600" cy="522514"/>
          </a:xfrm>
        </p:spPr>
        <p:txBody>
          <a:bodyPr>
            <a:noAutofit/>
          </a:bodyPr>
          <a:lstStyle/>
          <a:p>
            <a:r>
              <a:rPr lang="zh-CN" altLang="en-US" dirty="0"/>
              <a:t>粒子群算法</a:t>
            </a:r>
            <a:br>
              <a:rPr lang="zh-CN" altLang="en-US" dirty="0"/>
            </a:br>
            <a:endParaRPr lang="zh-CN" altLang="en-US" dirty="0"/>
          </a:p>
        </p:txBody>
      </p:sp>
    </p:spTree>
    <p:extLst>
      <p:ext uri="{BB962C8B-B14F-4D97-AF65-F5344CB8AC3E}">
        <p14:creationId xmlns:p14="http://schemas.microsoft.com/office/powerpoint/2010/main" val="4066864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wipe(left)">
                                      <p:cBhvr>
                                        <p:cTn id="12" dur="500"/>
                                        <p:tgtEl>
                                          <p:spTgt spid="460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wipe(lef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089"/>
                                        </p:tgtEl>
                                        <p:attrNameLst>
                                          <p:attrName>style.visibility</p:attrName>
                                        </p:attrNameLst>
                                      </p:cBhvr>
                                      <p:to>
                                        <p:strVal val="visible"/>
                                      </p:to>
                                    </p:set>
                                    <p:animEffect transition="in" filter="wipe(left)">
                                      <p:cBhvr>
                                        <p:cTn id="22" dur="500"/>
                                        <p:tgtEl>
                                          <p:spTgt spid="460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086"/>
                                        </p:tgtEl>
                                        <p:attrNameLst>
                                          <p:attrName>style.visibility</p:attrName>
                                        </p:attrNameLst>
                                      </p:cBhvr>
                                      <p:to>
                                        <p:strVal val="visible"/>
                                      </p:to>
                                    </p:set>
                                    <p:animEffect transition="in" filter="wipe(left)">
                                      <p:cBhvr>
                                        <p:cTn id="27" dur="500"/>
                                        <p:tgtEl>
                                          <p:spTgt spid="460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088"/>
                                        </p:tgtEl>
                                        <p:attrNameLst>
                                          <p:attrName>style.visibility</p:attrName>
                                        </p:attrNameLst>
                                      </p:cBhvr>
                                      <p:to>
                                        <p:strVal val="visible"/>
                                      </p:to>
                                    </p:set>
                                    <p:animEffect transition="in" filter="wipe(left)">
                                      <p:cBhvr>
                                        <p:cTn id="32" dur="500"/>
                                        <p:tgtEl>
                                          <p:spTgt spid="460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6096"/>
                                        </p:tgtEl>
                                        <p:attrNameLst>
                                          <p:attrName>style.visibility</p:attrName>
                                        </p:attrNameLst>
                                      </p:cBhvr>
                                      <p:to>
                                        <p:strVal val="visible"/>
                                      </p:to>
                                    </p:set>
                                    <p:animEffect transition="in" filter="wipe(left)">
                                      <p:cBhvr>
                                        <p:cTn id="37" dur="500"/>
                                        <p:tgtEl>
                                          <p:spTgt spid="460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6095"/>
                                        </p:tgtEl>
                                        <p:attrNameLst>
                                          <p:attrName>style.visibility</p:attrName>
                                        </p:attrNameLst>
                                      </p:cBhvr>
                                      <p:to>
                                        <p:strVal val="visible"/>
                                      </p:to>
                                    </p:set>
                                    <p:animEffect transition="in" filter="wipe(left)">
                                      <p:cBhvr>
                                        <p:cTn id="42" dur="500"/>
                                        <p:tgtEl>
                                          <p:spTgt spid="460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094"/>
                                        </p:tgtEl>
                                        <p:attrNameLst>
                                          <p:attrName>style.visibility</p:attrName>
                                        </p:attrNameLst>
                                      </p:cBhvr>
                                      <p:to>
                                        <p:strVal val="visible"/>
                                      </p:to>
                                    </p:set>
                                    <p:animEffect transition="in" filter="wipe(left)">
                                      <p:cBhvr>
                                        <p:cTn id="47" dur="500"/>
                                        <p:tgtEl>
                                          <p:spTgt spid="460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097"/>
                                        </p:tgtEl>
                                        <p:attrNameLst>
                                          <p:attrName>style.visibility</p:attrName>
                                        </p:attrNameLst>
                                      </p:cBhvr>
                                      <p:to>
                                        <p:strVal val="visible"/>
                                      </p:to>
                                    </p:set>
                                    <p:animEffect transition="in" filter="wipe(left)">
                                      <p:cBhvr>
                                        <p:cTn id="52" dur="500"/>
                                        <p:tgtEl>
                                          <p:spTgt spid="460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wipe(left)">
                                      <p:cBhvr>
                                        <p:cTn id="57" dur="500"/>
                                        <p:tgtEl>
                                          <p:spTgt spid="46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6098"/>
                                        </p:tgtEl>
                                        <p:attrNameLst>
                                          <p:attrName>style.visibility</p:attrName>
                                        </p:attrNameLst>
                                      </p:cBhvr>
                                      <p:to>
                                        <p:strVal val="visible"/>
                                      </p:to>
                                    </p:set>
                                    <p:animEffect transition="in" filter="wipe(left)">
                                      <p:cBhvr>
                                        <p:cTn id="62" dur="500"/>
                                        <p:tgtEl>
                                          <p:spTgt spid="46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utoUpdateAnimBg="0"/>
      <p:bldP spid="4609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7106" name="Rectangle 2"/>
          <p:cNvSpPr>
            <a:spLocks noChangeArrowheads="1"/>
          </p:cNvSpPr>
          <p:nvPr/>
        </p:nvSpPr>
        <p:spPr bwMode="auto">
          <a:xfrm>
            <a:off x="1981148" y="3501915"/>
            <a:ext cx="4339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更新粒子的速度和位置：     </a:t>
            </a:r>
          </a:p>
        </p:txBody>
      </p:sp>
      <p:graphicFrame>
        <p:nvGraphicFramePr>
          <p:cNvPr id="47108" name="Object 4"/>
          <p:cNvGraphicFramePr>
            <a:graphicFrameLocks noChangeAspect="1"/>
          </p:cNvGraphicFramePr>
          <p:nvPr>
            <p:extLst>
              <p:ext uri="{D42A27DB-BD31-4B8C-83A1-F6EECF244321}">
                <p14:modId xmlns:p14="http://schemas.microsoft.com/office/powerpoint/2010/main" val="3366591177"/>
              </p:ext>
            </p:extLst>
          </p:nvPr>
        </p:nvGraphicFramePr>
        <p:xfrm>
          <a:off x="3910974" y="5139864"/>
          <a:ext cx="2143125" cy="522287"/>
        </p:xfrm>
        <a:graphic>
          <a:graphicData uri="http://schemas.openxmlformats.org/presentationml/2006/ole">
            <mc:AlternateContent xmlns:mc="http://schemas.openxmlformats.org/markup-compatibility/2006">
              <mc:Choice xmlns:v="urn:schemas-microsoft-com:vml" Requires="v">
                <p:oleObj spid="_x0000_s69093" r:id="rId3" imgW="941342" imgH="229215" progId="Equation.DSMT4">
                  <p:embed/>
                </p:oleObj>
              </mc:Choice>
              <mc:Fallback>
                <p:oleObj r:id="rId3" imgW="941342" imgH="22921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974" y="5139864"/>
                        <a:ext cx="2143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109" name="Group 5"/>
          <p:cNvGrpSpPr>
            <a:grpSpLocks/>
          </p:cNvGrpSpPr>
          <p:nvPr/>
        </p:nvGrpSpPr>
        <p:grpSpPr bwMode="auto">
          <a:xfrm>
            <a:off x="2015499" y="4032583"/>
            <a:ext cx="8191500" cy="528638"/>
            <a:chOff x="-362" y="-4"/>
            <a:chExt cx="5160" cy="333"/>
          </a:xfrm>
        </p:grpSpPr>
        <p:grpSp>
          <p:nvGrpSpPr>
            <p:cNvPr id="47110" name="Group 6"/>
            <p:cNvGrpSpPr>
              <a:grpSpLocks/>
            </p:cNvGrpSpPr>
            <p:nvPr/>
          </p:nvGrpSpPr>
          <p:grpSpPr bwMode="auto">
            <a:xfrm>
              <a:off x="-362" y="-4"/>
              <a:ext cx="1906" cy="333"/>
              <a:chOff x="-362" y="-4"/>
              <a:chExt cx="1906" cy="333"/>
            </a:xfrm>
          </p:grpSpPr>
          <mc:AlternateContent xmlns:mc="http://schemas.openxmlformats.org/markup-compatibility/2006" xmlns:a14="http://schemas.microsoft.com/office/drawing/2010/main">
            <mc:Choice Requires="a14">
              <p:graphicFrame>
                <p:nvGraphicFramePr>
                  <p:cNvPr id="47112" name="Object 8"/>
                  <p:cNvGraphicFramePr>
                    <a:graphicFrameLocks noChangeAspect="1"/>
                  </p:cNvGraphicFramePr>
                  <p:nvPr/>
                </p:nvGraphicFramePr>
                <p:xfrm>
                  <a:off x="318" y="0"/>
                  <a:ext cx="529" cy="329"/>
                </p:xfrm>
                <a:graphic>
                  <a:graphicData uri="http://schemas.openxmlformats.org/presentationml/2006/ole">
                    <mc:AlternateContent>
                      <mc:Choice xmlns:v="urn:schemas-microsoft-com:vml" Requires="v">
                        <p:oleObj spid="_x0000_s69094" r:id="rId5" imgW="369579" imgH="229514" progId="Equation.DSMT4">
                          <p:embed/>
                        </p:oleObj>
                      </mc:Choice>
                      <mc:Fallback>
                        <p:oleObj r:id="rId5" imgW="369579" imgH="229514" progId="Equation.DSMT4">
                          <p:embed/>
                          <p:pic>
                            <p:nvPicPr>
                              <p:cNvPr id="0" name=""/>
                              <p:cNvPicPr>
                                <a:picLocks noChangeAspect="1" noChangeArrowheads="1"/>
                              </p:cNvPicPr>
                              <p:nvPr/>
                            </p:nvPicPr>
                            <p:blipFill>
                              <a:blip r:embed="rId6">
                                <a:lum bright="100000"/>
                                <a:extLst>
                                  <a:ext uri="{28A0092B-C50C-407E-A947-70E740481C1C}">
                                    <a14:useLocalDpi val="0"/>
                                  </a:ext>
                                </a:extLst>
                              </a:blip>
                              <a:srcRect/>
                              <a:stretch>
                                <a:fillRect/>
                              </a:stretch>
                            </p:blipFill>
                            <p:spPr bwMode="auto">
                              <a:xfrm>
                                <a:off x="318" y="0"/>
                                <a:ext cx="529" cy="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7112" name="Object 8"/>
                  <p:cNvGraphicFramePr>
                    <a:graphicFrameLocks noChangeAspect="1"/>
                  </p:cNvGraphicFramePr>
                  <p:nvPr/>
                </p:nvGraphicFramePr>
                <p:xfrm>
                  <a:off x="318" y="0"/>
                  <a:ext cx="529" cy="329"/>
                </p:xfrm>
                <a:graphic>
                  <a:graphicData uri="http://schemas.openxmlformats.org/presentationml/2006/ole">
                    <mc:AlternateContent>
                      <mc:Choice xmlns:v="urn:schemas-microsoft-com:vml" Requires="v">
                        <p:oleObj spid="_x0000_s68681" r:id="rId7" imgW="369579" imgH="229514" progId="Equation.DSMT4">
                          <p:embed/>
                        </p:oleObj>
                      </mc:Choice>
                      <mc:Fallback>
                        <p:oleObj r:id="rId7" imgW="369579" imgH="229514"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18" y="0"/>
                                <a:ext cx="5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7113" name="Rectangle 9"/>
                  <p:cNvSpPr>
                    <a:spLocks noChangeArrowheads="1"/>
                  </p:cNvSpPr>
                  <p:nvPr/>
                </p:nvSpPr>
                <p:spPr bwMode="auto">
                  <a:xfrm>
                    <a:off x="-362" y="-4"/>
                    <a:ext cx="1906" cy="2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取</a:t>
                    </a:r>
                    <a14:m>
                      <m:oMath xmlns:m="http://schemas.openxmlformats.org/officeDocument/2006/math">
                        <m:r>
                          <a:rPr lang="en-US" altLang="zh-CN" sz="2400" b="0" i="1" smtClean="0">
                            <a:latin typeface="Cambria Math" panose="02040503050406030204" pitchFamily="18" charset="0"/>
                            <a:ea typeface="楷体_GB2312" pitchFamily="1" charset="-122"/>
                          </a:rPr>
                          <m:t>𝑤</m:t>
                        </m:r>
                        <m:r>
                          <a:rPr lang="en-US" altLang="zh-CN" sz="2400" b="0" i="1" smtClean="0">
                            <a:latin typeface="Cambria Math" panose="02040503050406030204" pitchFamily="18" charset="0"/>
                            <a:ea typeface="楷体_GB2312" pitchFamily="1" charset="-122"/>
                          </a:rPr>
                          <m:t>=1,</m:t>
                        </m:r>
                        <m:r>
                          <a:rPr lang="en-US" altLang="zh-CN" sz="2400" b="0" i="1" smtClean="0">
                            <a:latin typeface="Cambria Math" panose="02040503050406030204" pitchFamily="18" charset="0"/>
                            <a:ea typeface="楷体_GB2312" pitchFamily="1" charset="-122"/>
                          </a:rPr>
                          <m:t>𝑐</m:t>
                        </m:r>
                        <m:r>
                          <a:rPr lang="en-US" altLang="zh-CN" sz="2400" b="0" i="1" baseline="-25000" smtClean="0">
                            <a:latin typeface="Cambria Math" panose="02040503050406030204" pitchFamily="18" charset="0"/>
                            <a:ea typeface="楷体_GB2312" pitchFamily="1" charset="-122"/>
                          </a:rPr>
                          <m:t>1</m:t>
                        </m:r>
                        <m:r>
                          <a:rPr lang="en-US" altLang="zh-CN" sz="2400" b="0" i="1" smtClean="0">
                            <a:latin typeface="Cambria Math" panose="02040503050406030204" pitchFamily="18" charset="0"/>
                            <a:ea typeface="楷体_GB2312" pitchFamily="1" charset="-122"/>
                          </a:rPr>
                          <m:t>=</m:t>
                        </m:r>
                        <m:r>
                          <a:rPr lang="en-US" altLang="zh-CN" sz="2400" b="0" i="1" smtClean="0">
                            <a:latin typeface="Cambria Math" panose="02040503050406030204" pitchFamily="18" charset="0"/>
                            <a:ea typeface="楷体_GB2312" pitchFamily="1" charset="-122"/>
                          </a:rPr>
                          <m:t>𝑐</m:t>
                        </m:r>
                        <m:r>
                          <a:rPr lang="en-US" altLang="zh-CN" sz="2400" b="0" i="1" baseline="-25000" smtClean="0">
                            <a:latin typeface="Cambria Math" panose="02040503050406030204" pitchFamily="18" charset="0"/>
                            <a:ea typeface="楷体_GB2312" pitchFamily="1" charset="-122"/>
                          </a:rPr>
                          <m:t>2</m:t>
                        </m:r>
                        <m:r>
                          <a:rPr lang="en-US" altLang="zh-CN" sz="2400" b="0" i="1" smtClean="0">
                            <a:latin typeface="Cambria Math" panose="02040503050406030204" pitchFamily="18" charset="0"/>
                            <a:ea typeface="楷体_GB2312" pitchFamily="1" charset="-122"/>
                          </a:rPr>
                          <m:t>=2</m:t>
                        </m:r>
                      </m:oMath>
                    </a14:m>
                    <a:r>
                      <a:rPr lang="en-US" altLang="zh-CN" sz="2400" dirty="0">
                        <a:ea typeface="楷体_GB2312" pitchFamily="1" charset="-122"/>
                      </a:rPr>
                      <a:t>,</a:t>
                    </a:r>
                    <a:endParaRPr lang="zh-CN" altLang="zh-CN" sz="2400" dirty="0">
                      <a:ea typeface="楷体_GB2312" pitchFamily="1" charset="-122"/>
                    </a:endParaRPr>
                  </a:p>
                </p:txBody>
              </p:sp>
            </mc:Choice>
            <mc:Fallback xmlns="">
              <p:sp>
                <p:nvSpPr>
                  <p:cNvPr id="47113" name="Rectangle 9"/>
                  <p:cNvSpPr>
                    <a:spLocks noRot="1" noChangeAspect="1" noMove="1" noResize="1" noEditPoints="1" noAdjustHandles="1" noChangeArrowheads="1" noChangeShapeType="1" noTextEdit="1"/>
                  </p:cNvSpPr>
                  <p:nvPr/>
                </p:nvSpPr>
                <p:spPr bwMode="auto">
                  <a:xfrm>
                    <a:off x="-362" y="-4"/>
                    <a:ext cx="1906" cy="291"/>
                  </a:xfrm>
                  <a:prstGeom prst="rect">
                    <a:avLst/>
                  </a:prstGeom>
                  <a:blipFill rotWithShape="0">
                    <a:blip r:embed="rId9"/>
                    <a:stretch>
                      <a:fillRect l="-3226" t="-16000" r="-202"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47114" name="Rectangle 10"/>
            <p:cNvSpPr>
              <a:spLocks noChangeArrowheads="1"/>
            </p:cNvSpPr>
            <p:nvPr/>
          </p:nvSpPr>
          <p:spPr bwMode="auto">
            <a:xfrm>
              <a:off x="1896" y="0"/>
              <a:ext cx="29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  得到速度和位置的更新函数为   </a:t>
              </a:r>
            </a:p>
          </p:txBody>
        </p:sp>
      </p:grpSp>
      <p:sp>
        <p:nvSpPr>
          <p:cNvPr id="47115" name="Rectangle 11"/>
          <p:cNvSpPr>
            <a:spLocks noChangeArrowheads="1"/>
          </p:cNvSpPr>
          <p:nvPr/>
        </p:nvSpPr>
        <p:spPr bwMode="auto">
          <a:xfrm>
            <a:off x="2488573" y="1634020"/>
            <a:ext cx="19303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graphicFrame>
        <p:nvGraphicFramePr>
          <p:cNvPr id="47116" name="Object 12"/>
          <p:cNvGraphicFramePr>
            <a:graphicFrameLocks noChangeAspect="1"/>
          </p:cNvGraphicFramePr>
          <p:nvPr>
            <p:extLst>
              <p:ext uri="{D42A27DB-BD31-4B8C-83A1-F6EECF244321}">
                <p14:modId xmlns:p14="http://schemas.microsoft.com/office/powerpoint/2010/main" val="2696542808"/>
              </p:ext>
            </p:extLst>
          </p:nvPr>
        </p:nvGraphicFramePr>
        <p:xfrm>
          <a:off x="4277686" y="1594183"/>
          <a:ext cx="4086225" cy="550862"/>
        </p:xfrm>
        <a:graphic>
          <a:graphicData uri="http://schemas.openxmlformats.org/presentationml/2006/ole">
            <mc:AlternateContent xmlns:mc="http://schemas.openxmlformats.org/markup-compatibility/2006">
              <mc:Choice xmlns:v="urn:schemas-microsoft-com:vml" Requires="v">
                <p:oleObj spid="_x0000_s69095" r:id="rId10" imgW="1790240" imgH="241512" progId="Equation.DSMT4">
                  <p:embed/>
                </p:oleObj>
              </mc:Choice>
              <mc:Fallback>
                <p:oleObj r:id="rId10" imgW="1790240" imgH="241512"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277686" y="1594183"/>
                        <a:ext cx="4086225" cy="550862"/>
                      </a:xfrm>
                      <a:prstGeom prst="rect">
                        <a:avLst/>
                      </a:prstGeom>
                      <a:solidFill>
                        <a:srgbClr val="002060"/>
                      </a:solidFill>
                      <a:ln>
                        <a:noFill/>
                      </a:ln>
                      <a:extLst/>
                    </p:spPr>
                  </p:pic>
                </p:oleObj>
              </mc:Fallback>
            </mc:AlternateContent>
          </a:graphicData>
        </a:graphic>
      </p:graphicFrame>
      <p:sp>
        <p:nvSpPr>
          <p:cNvPr id="47117" name="Rectangle 13"/>
          <p:cNvSpPr>
            <a:spLocks noChangeArrowheads="1"/>
          </p:cNvSpPr>
          <p:nvPr/>
        </p:nvSpPr>
        <p:spPr bwMode="auto">
          <a:xfrm>
            <a:off x="2474285" y="99902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初始位置：</a:t>
            </a:r>
            <a:r>
              <a:rPr lang="zh-CN" altLang="zh-CN" sz="2400">
                <a:latin typeface="楷体_GB2312" pitchFamily="1" charset="-122"/>
                <a:ea typeface="楷体_GB2312" pitchFamily="1" charset="-122"/>
              </a:rPr>
              <a:t>    </a:t>
            </a:r>
          </a:p>
        </p:txBody>
      </p:sp>
      <p:graphicFrame>
        <p:nvGraphicFramePr>
          <p:cNvPr id="47118" name="Object 14"/>
          <p:cNvGraphicFramePr>
            <a:graphicFrameLocks noChangeAspect="1"/>
          </p:cNvGraphicFramePr>
          <p:nvPr>
            <p:extLst>
              <p:ext uri="{D42A27DB-BD31-4B8C-83A1-F6EECF244321}">
                <p14:modId xmlns:p14="http://schemas.microsoft.com/office/powerpoint/2010/main" val="3246336151"/>
              </p:ext>
            </p:extLst>
          </p:nvPr>
        </p:nvGraphicFramePr>
        <p:xfrm>
          <a:off x="4277685" y="963946"/>
          <a:ext cx="4318000" cy="550863"/>
        </p:xfrm>
        <a:graphic>
          <a:graphicData uri="http://schemas.openxmlformats.org/presentationml/2006/ole">
            <mc:AlternateContent xmlns:mc="http://schemas.openxmlformats.org/markup-compatibility/2006">
              <mc:Choice xmlns:v="urn:schemas-microsoft-com:vml" Requires="v">
                <p:oleObj spid="_x0000_s69096" r:id="rId12" imgW="1891796" imgH="241512" progId="Equation.DSMT4">
                  <p:embed/>
                </p:oleObj>
              </mc:Choice>
              <mc:Fallback>
                <p:oleObj r:id="rId12" imgW="1891796" imgH="241512"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277685" y="963946"/>
                        <a:ext cx="4318000" cy="550863"/>
                      </a:xfrm>
                      <a:prstGeom prst="rect">
                        <a:avLst/>
                      </a:prstGeom>
                      <a:solidFill>
                        <a:srgbClr val="002060"/>
                      </a:solidFill>
                      <a:ln>
                        <a:noFill/>
                      </a:ln>
                      <a:extLst/>
                    </p:spPr>
                  </p:pic>
                </p:oleObj>
              </mc:Fallback>
            </mc:AlternateContent>
          </a:graphicData>
        </a:graphic>
      </p:graphicFrame>
      <p:sp>
        <p:nvSpPr>
          <p:cNvPr id="47119" name="Rectangle 15"/>
          <p:cNvSpPr>
            <a:spLocks noChangeArrowheads="1"/>
          </p:cNvSpPr>
          <p:nvPr/>
        </p:nvSpPr>
        <p:spPr bwMode="auto">
          <a:xfrm>
            <a:off x="1971048" y="2381731"/>
            <a:ext cx="3108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群体历史最优解：   </a:t>
            </a:r>
          </a:p>
        </p:txBody>
      </p:sp>
      <p:graphicFrame>
        <p:nvGraphicFramePr>
          <p:cNvPr id="47120" name="Object 16" descr="紫色网格"/>
          <p:cNvGraphicFramePr>
            <a:graphicFrameLocks noChangeAspect="1"/>
          </p:cNvGraphicFramePr>
          <p:nvPr>
            <p:extLst>
              <p:ext uri="{D42A27DB-BD31-4B8C-83A1-F6EECF244321}">
                <p14:modId xmlns:p14="http://schemas.microsoft.com/office/powerpoint/2010/main" val="326935971"/>
              </p:ext>
            </p:extLst>
          </p:nvPr>
        </p:nvGraphicFramePr>
        <p:xfrm>
          <a:off x="4779336" y="2332371"/>
          <a:ext cx="1331913" cy="581025"/>
        </p:xfrm>
        <a:graphic>
          <a:graphicData uri="http://schemas.openxmlformats.org/presentationml/2006/ole">
            <mc:AlternateContent xmlns:mc="http://schemas.openxmlformats.org/markup-compatibility/2006">
              <mc:Choice xmlns:v="urn:schemas-microsoft-com:vml" Requires="v">
                <p:oleObj spid="_x0000_s69097" r:id="rId14" imgW="584771" imgH="254427" progId="Equation.DSMT4">
                  <p:embed/>
                </p:oleObj>
              </mc:Choice>
              <mc:Fallback>
                <p:oleObj r:id="rId14" imgW="584771" imgH="25442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9336" y="2332371"/>
                        <a:ext cx="1331913" cy="581025"/>
                      </a:xfrm>
                      <a:prstGeom prst="rect">
                        <a:avLst/>
                      </a:prstGeom>
                      <a:solidFill>
                        <a:srgbClr val="002060"/>
                      </a:solidFill>
                      <a:ln>
                        <a:noFill/>
                      </a:ln>
                      <a:extLst/>
                    </p:spPr>
                  </p:pic>
                </p:oleObj>
              </mc:Fallback>
            </mc:AlternateContent>
          </a:graphicData>
        </a:graphic>
      </p:graphicFrame>
      <p:graphicFrame>
        <p:nvGraphicFramePr>
          <p:cNvPr id="47121" name="Object 17" descr="紫色网格"/>
          <p:cNvGraphicFramePr>
            <a:graphicFrameLocks noChangeAspect="1"/>
          </p:cNvGraphicFramePr>
          <p:nvPr>
            <p:extLst>
              <p:ext uri="{D42A27DB-BD31-4B8C-83A1-F6EECF244321}">
                <p14:modId xmlns:p14="http://schemas.microsoft.com/office/powerpoint/2010/main" val="2148753798"/>
              </p:ext>
            </p:extLst>
          </p:nvPr>
        </p:nvGraphicFramePr>
        <p:xfrm>
          <a:off x="4822199" y="2956258"/>
          <a:ext cx="3241675" cy="550862"/>
        </p:xfrm>
        <a:graphic>
          <a:graphicData uri="http://schemas.openxmlformats.org/presentationml/2006/ole">
            <mc:AlternateContent xmlns:mc="http://schemas.openxmlformats.org/markup-compatibility/2006">
              <mc:Choice xmlns:v="urn:schemas-microsoft-com:vml" Requires="v">
                <p:oleObj spid="_x0000_s69098" r:id="rId16" imgW="1423953" imgH="241827" progId="Equation.DSMT4">
                  <p:embed/>
                </p:oleObj>
              </mc:Choice>
              <mc:Fallback>
                <p:oleObj r:id="rId16" imgW="1423953" imgH="24182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22199" y="2956258"/>
                        <a:ext cx="3241675" cy="550862"/>
                      </a:xfrm>
                      <a:prstGeom prst="rect">
                        <a:avLst/>
                      </a:prstGeom>
                      <a:solidFill>
                        <a:srgbClr val="002060"/>
                      </a:solidFill>
                      <a:ln>
                        <a:noFill/>
                      </a:ln>
                      <a:extLst/>
                    </p:spPr>
                  </p:pic>
                </p:oleObj>
              </mc:Fallback>
            </mc:AlternateContent>
          </a:graphicData>
        </a:graphic>
      </p:graphicFrame>
      <p:sp>
        <p:nvSpPr>
          <p:cNvPr id="47122" name="Rectangle 18"/>
          <p:cNvSpPr>
            <a:spLocks noChangeArrowheads="1"/>
          </p:cNvSpPr>
          <p:nvPr/>
        </p:nvSpPr>
        <p:spPr bwMode="auto">
          <a:xfrm>
            <a:off x="1971048" y="2986570"/>
            <a:ext cx="3108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个体历史最优解：   </a:t>
            </a:r>
          </a:p>
        </p:txBody>
      </p:sp>
      <p:sp>
        <p:nvSpPr>
          <p:cNvPr id="2" name="标题 1"/>
          <p:cNvSpPr>
            <a:spLocks noGrp="1"/>
          </p:cNvSpPr>
          <p:nvPr>
            <p:ph type="title"/>
          </p:nvPr>
        </p:nvSpPr>
        <p:spPr/>
        <p:txBody>
          <a:bodyPr/>
          <a:lstStyle/>
          <a:p>
            <a:r>
              <a:rPr lang="zh-CN" altLang="en-US" dirty="0"/>
              <a:t>粒子群算法</a:t>
            </a:r>
          </a:p>
        </p:txBody>
      </p:sp>
      <mc:AlternateContent xmlns:mc="http://schemas.openxmlformats.org/markup-compatibility/2006">
        <mc:Choice xmlns:a14="http://schemas.microsoft.com/office/drawing/2010/main" Requires="a14">
          <p:sp>
            <p:nvSpPr>
              <p:cNvPr id="4" name="文本框 3"/>
              <p:cNvSpPr txBox="1"/>
              <p:nvPr/>
            </p:nvSpPr>
            <p:spPr>
              <a:xfrm>
                <a:off x="3910973" y="4742384"/>
                <a:ext cx="5763379" cy="3994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baseline="-25000" smtClean="0">
                          <a:latin typeface="Cambria Math" panose="02040503050406030204" pitchFamily="18" charset="0"/>
                        </a:rPr>
                        <m:t>1</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r>
                            <a:rPr lang="en-US" altLang="zh-CN" sz="2400" b="0" i="1" baseline="-25000" smtClean="0">
                              <a:latin typeface="Cambria Math" panose="02040503050406030204" pitchFamily="18" charset="0"/>
                            </a:rPr>
                            <m:t>𝑘</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𝑘</m:t>
                              </m:r>
                            </m:sub>
                          </m:sSub>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𝑔</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𝑘</m:t>
                          </m:r>
                        </m:sub>
                      </m:sSub>
                      <m:r>
                        <a:rPr lang="en-US" altLang="zh-CN" sz="2400" b="0" i="1" smtClean="0">
                          <a:latin typeface="Cambria Math" panose="02040503050406030204" pitchFamily="18" charset="0"/>
                        </a:rPr>
                        <m:t>)</m:t>
                      </m:r>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3910973" y="4742384"/>
                <a:ext cx="5763379" cy="399405"/>
              </a:xfrm>
              <a:prstGeom prst="rect">
                <a:avLst/>
              </a:prstGeom>
              <a:blipFill>
                <a:blip r:embed="rId18"/>
                <a:stretch>
                  <a:fillRect b="-26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919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19"/>
                                        </p:tgtEl>
                                        <p:attrNameLst>
                                          <p:attrName>style.visibility</p:attrName>
                                        </p:attrNameLst>
                                      </p:cBhvr>
                                      <p:to>
                                        <p:strVal val="visible"/>
                                      </p:to>
                                    </p:set>
                                    <p:animEffect transition="in" filter="wipe(left)">
                                      <p:cBhvr>
                                        <p:cTn id="7" dur="500"/>
                                        <p:tgtEl>
                                          <p:spTgt spid="47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120"/>
                                        </p:tgtEl>
                                        <p:attrNameLst>
                                          <p:attrName>style.visibility</p:attrName>
                                        </p:attrNameLst>
                                      </p:cBhvr>
                                      <p:to>
                                        <p:strVal val="visible"/>
                                      </p:to>
                                    </p:set>
                                    <p:animEffect transition="in" filter="wipe(left)">
                                      <p:cBhvr>
                                        <p:cTn id="12" dur="500"/>
                                        <p:tgtEl>
                                          <p:spTgt spid="47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22"/>
                                        </p:tgtEl>
                                        <p:attrNameLst>
                                          <p:attrName>style.visibility</p:attrName>
                                        </p:attrNameLst>
                                      </p:cBhvr>
                                      <p:to>
                                        <p:strVal val="visible"/>
                                      </p:to>
                                    </p:set>
                                    <p:animEffect transition="in" filter="wipe(left)">
                                      <p:cBhvr>
                                        <p:cTn id="17" dur="500"/>
                                        <p:tgtEl>
                                          <p:spTgt spid="47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121"/>
                                        </p:tgtEl>
                                        <p:attrNameLst>
                                          <p:attrName>style.visibility</p:attrName>
                                        </p:attrNameLst>
                                      </p:cBhvr>
                                      <p:to>
                                        <p:strVal val="visible"/>
                                      </p:to>
                                    </p:set>
                                    <p:animEffect transition="in" filter="wipe(left)">
                                      <p:cBhvr>
                                        <p:cTn id="22" dur="500"/>
                                        <p:tgtEl>
                                          <p:spTgt spid="471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06"/>
                                        </p:tgtEl>
                                        <p:attrNameLst>
                                          <p:attrName>style.visibility</p:attrName>
                                        </p:attrNameLst>
                                      </p:cBhvr>
                                      <p:to>
                                        <p:strVal val="visible"/>
                                      </p:to>
                                    </p:set>
                                    <p:animEffect transition="in" filter="wipe(left)">
                                      <p:cBhvr>
                                        <p:cTn id="27" dur="500"/>
                                        <p:tgtEl>
                                          <p:spTgt spid="47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7109"/>
                                        </p:tgtEl>
                                        <p:attrNameLst>
                                          <p:attrName>style.visibility</p:attrName>
                                        </p:attrNameLst>
                                      </p:cBhvr>
                                      <p:to>
                                        <p:strVal val="visible"/>
                                      </p:to>
                                    </p:set>
                                    <p:animEffect transition="in" filter="wipe(left)">
                                      <p:cBhvr>
                                        <p:cTn id="32" dur="500"/>
                                        <p:tgtEl>
                                          <p:spTgt spid="471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08"/>
                                        </p:tgtEl>
                                        <p:attrNameLst>
                                          <p:attrName>style.visibility</p:attrName>
                                        </p:attrNameLst>
                                      </p:cBhvr>
                                      <p:to>
                                        <p:strVal val="visible"/>
                                      </p:to>
                                    </p:set>
                                    <p:animEffect transition="in" filter="wipe(left)">
                                      <p:cBhvr>
                                        <p:cTn id="3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19" grpId="0" autoUpdateAnimBg="0"/>
      <p:bldP spid="4712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graphicFrame>
        <p:nvGraphicFramePr>
          <p:cNvPr id="48130" name="Object 2"/>
          <p:cNvGraphicFramePr>
            <a:graphicFrameLocks noChangeAspect="1"/>
          </p:cNvGraphicFramePr>
          <p:nvPr>
            <p:extLst>
              <p:ext uri="{D42A27DB-BD31-4B8C-83A1-F6EECF244321}">
                <p14:modId xmlns:p14="http://schemas.microsoft.com/office/powerpoint/2010/main" val="4162169765"/>
              </p:ext>
            </p:extLst>
          </p:nvPr>
        </p:nvGraphicFramePr>
        <p:xfrm>
          <a:off x="2495551" y="3644901"/>
          <a:ext cx="6748463" cy="550863"/>
        </p:xfrm>
        <a:graphic>
          <a:graphicData uri="http://schemas.openxmlformats.org/presentationml/2006/ole">
            <mc:AlternateContent xmlns:mc="http://schemas.openxmlformats.org/markup-compatibility/2006">
              <mc:Choice xmlns:v="urn:schemas-microsoft-com:vml" Requires="v">
                <p:oleObj spid="_x0000_s70648" r:id="rId3" imgW="2958133" imgH="241512" progId="Equation.DSMT4">
                  <p:embed/>
                </p:oleObj>
              </mc:Choice>
              <mc:Fallback>
                <p:oleObj r:id="rId3" imgW="2958133"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95551" y="3644901"/>
                        <a:ext cx="6748463" cy="550863"/>
                      </a:xfrm>
                      <a:prstGeom prst="rect">
                        <a:avLst/>
                      </a:prstGeom>
                      <a:solidFill>
                        <a:srgbClr val="002060"/>
                      </a:solidFill>
                      <a:ln>
                        <a:noFill/>
                      </a:ln>
                      <a:ex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2287017695"/>
              </p:ext>
            </p:extLst>
          </p:nvPr>
        </p:nvGraphicFramePr>
        <p:xfrm>
          <a:off x="2452688" y="4159251"/>
          <a:ext cx="6834187" cy="550862"/>
        </p:xfrm>
        <a:graphic>
          <a:graphicData uri="http://schemas.openxmlformats.org/presentationml/2006/ole">
            <mc:AlternateContent xmlns:mc="http://schemas.openxmlformats.org/markup-compatibility/2006">
              <mc:Choice xmlns:v="urn:schemas-microsoft-com:vml" Requires="v">
                <p:oleObj spid="_x0000_s70649" r:id="rId5" imgW="2996217" imgH="241512" progId="Equation.DSMT4">
                  <p:embed/>
                </p:oleObj>
              </mc:Choice>
              <mc:Fallback>
                <p:oleObj r:id="rId5" imgW="2996217"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452688" y="4159251"/>
                        <a:ext cx="6834187" cy="550862"/>
                      </a:xfrm>
                      <a:prstGeom prst="rect">
                        <a:avLst/>
                      </a:prstGeom>
                      <a:solidFill>
                        <a:srgbClr val="002060"/>
                      </a:solidFill>
                      <a:ln>
                        <a:noFill/>
                      </a:ln>
                      <a:extLst/>
                    </p:spPr>
                  </p:pic>
                </p:oleObj>
              </mc:Fallback>
            </mc:AlternateContent>
          </a:graphicData>
        </a:graphic>
      </p:graphicFrame>
      <p:sp>
        <p:nvSpPr>
          <p:cNvPr id="48132" name="Rectangle 4"/>
          <p:cNvSpPr>
            <a:spLocks noChangeArrowheads="1"/>
          </p:cNvSpPr>
          <p:nvPr/>
        </p:nvSpPr>
        <p:spPr bwMode="auto">
          <a:xfrm>
            <a:off x="2618959" y="307980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更新速度，得：</a:t>
            </a:r>
          </a:p>
        </p:txBody>
      </p:sp>
      <p:graphicFrame>
        <p:nvGraphicFramePr>
          <p:cNvPr id="48133" name="Object 5"/>
          <p:cNvGraphicFramePr>
            <a:graphicFrameLocks noChangeAspect="1"/>
          </p:cNvGraphicFramePr>
          <p:nvPr>
            <p:extLst>
              <p:ext uri="{D42A27DB-BD31-4B8C-83A1-F6EECF244321}">
                <p14:modId xmlns:p14="http://schemas.microsoft.com/office/powerpoint/2010/main" val="3209154112"/>
              </p:ext>
            </p:extLst>
          </p:nvPr>
        </p:nvGraphicFramePr>
        <p:xfrm>
          <a:off x="2495550" y="4624388"/>
          <a:ext cx="6661150" cy="550862"/>
        </p:xfrm>
        <a:graphic>
          <a:graphicData uri="http://schemas.openxmlformats.org/presentationml/2006/ole">
            <mc:AlternateContent xmlns:mc="http://schemas.openxmlformats.org/markup-compatibility/2006">
              <mc:Choice xmlns:v="urn:schemas-microsoft-com:vml" Requires="v">
                <p:oleObj spid="_x0000_s70650" r:id="rId7" imgW="2920050" imgH="241512" progId="Equation.DSMT4">
                  <p:embed/>
                </p:oleObj>
              </mc:Choice>
              <mc:Fallback>
                <p:oleObj r:id="rId7" imgW="2920050"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495550" y="4624388"/>
                        <a:ext cx="6661150" cy="550862"/>
                      </a:xfrm>
                      <a:prstGeom prst="rect">
                        <a:avLst/>
                      </a:prstGeom>
                      <a:solidFill>
                        <a:srgbClr val="002060"/>
                      </a:solidFill>
                      <a:ln>
                        <a:noFill/>
                      </a:ln>
                      <a:extLst/>
                    </p:spPr>
                  </p:pic>
                </p:oleObj>
              </mc:Fallback>
            </mc:AlternateContent>
          </a:graphicData>
        </a:graphic>
      </p:graphicFrame>
      <p:sp>
        <p:nvSpPr>
          <p:cNvPr id="48134" name="Rectangle 6"/>
          <p:cNvSpPr>
            <a:spLocks noChangeArrowheads="1"/>
          </p:cNvSpPr>
          <p:nvPr/>
        </p:nvSpPr>
        <p:spPr bwMode="auto">
          <a:xfrm>
            <a:off x="2524126" y="1441421"/>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ea typeface="楷体_GB2312" pitchFamily="1" charset="-122"/>
              </a:rPr>
              <a:t>初始速度：   </a:t>
            </a:r>
          </a:p>
        </p:txBody>
      </p:sp>
      <p:graphicFrame>
        <p:nvGraphicFramePr>
          <p:cNvPr id="48135" name="Object 7"/>
          <p:cNvGraphicFramePr>
            <a:graphicFrameLocks noChangeAspect="1"/>
          </p:cNvGraphicFramePr>
          <p:nvPr>
            <p:extLst>
              <p:ext uri="{D42A27DB-BD31-4B8C-83A1-F6EECF244321}">
                <p14:modId xmlns:p14="http://schemas.microsoft.com/office/powerpoint/2010/main" val="2813344443"/>
              </p:ext>
            </p:extLst>
          </p:nvPr>
        </p:nvGraphicFramePr>
        <p:xfrm>
          <a:off x="4313239" y="1370807"/>
          <a:ext cx="4086225" cy="550862"/>
        </p:xfrm>
        <a:graphic>
          <a:graphicData uri="http://schemas.openxmlformats.org/presentationml/2006/ole">
            <mc:AlternateContent xmlns:mc="http://schemas.openxmlformats.org/markup-compatibility/2006">
              <mc:Choice xmlns:v="urn:schemas-microsoft-com:vml" Requires="v">
                <p:oleObj spid="_x0000_s70651" r:id="rId9" imgW="1790240" imgH="241512" progId="Equation.DSMT4">
                  <p:embed/>
                </p:oleObj>
              </mc:Choice>
              <mc:Fallback>
                <p:oleObj r:id="rId9" imgW="1790240"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313239" y="1370807"/>
                        <a:ext cx="4086225" cy="550862"/>
                      </a:xfrm>
                      <a:prstGeom prst="rect">
                        <a:avLst/>
                      </a:prstGeom>
                      <a:solidFill>
                        <a:srgbClr val="002060"/>
                      </a:solidFill>
                      <a:ln>
                        <a:noFill/>
                      </a:ln>
                      <a:extLst/>
                    </p:spPr>
                  </p:pic>
                </p:oleObj>
              </mc:Fallback>
            </mc:AlternateContent>
          </a:graphicData>
        </a:graphic>
      </p:graphicFrame>
      <p:sp>
        <p:nvSpPr>
          <p:cNvPr id="48136" name="Rectangle 8"/>
          <p:cNvSpPr>
            <a:spLocks noChangeArrowheads="1"/>
          </p:cNvSpPr>
          <p:nvPr/>
        </p:nvSpPr>
        <p:spPr bwMode="auto">
          <a:xfrm>
            <a:off x="2509838" y="80642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aphicFrame>
        <p:nvGraphicFramePr>
          <p:cNvPr id="48137" name="Object 9"/>
          <p:cNvGraphicFramePr>
            <a:graphicFrameLocks noChangeAspect="1"/>
          </p:cNvGraphicFramePr>
          <p:nvPr>
            <p:extLst>
              <p:ext uri="{D42A27DB-BD31-4B8C-83A1-F6EECF244321}">
                <p14:modId xmlns:p14="http://schemas.microsoft.com/office/powerpoint/2010/main" val="91786297"/>
              </p:ext>
            </p:extLst>
          </p:nvPr>
        </p:nvGraphicFramePr>
        <p:xfrm>
          <a:off x="4313238" y="740570"/>
          <a:ext cx="4318000" cy="550863"/>
        </p:xfrm>
        <a:graphic>
          <a:graphicData uri="http://schemas.openxmlformats.org/presentationml/2006/ole">
            <mc:AlternateContent xmlns:mc="http://schemas.openxmlformats.org/markup-compatibility/2006">
              <mc:Choice xmlns:v="urn:schemas-microsoft-com:vml" Requires="v">
                <p:oleObj spid="_x0000_s70652" r:id="rId11" imgW="1891796" imgH="241512" progId="Equation.DSMT4">
                  <p:embed/>
                </p:oleObj>
              </mc:Choice>
              <mc:Fallback>
                <p:oleObj r:id="rId11" imgW="1891796"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313238" y="740570"/>
                        <a:ext cx="4318000" cy="550863"/>
                      </a:xfrm>
                      <a:prstGeom prst="rect">
                        <a:avLst/>
                      </a:prstGeom>
                      <a:solidFill>
                        <a:srgbClr val="002060"/>
                      </a:solidFill>
                      <a:ln>
                        <a:noFill/>
                      </a:ln>
                      <a:extLst/>
                    </p:spPr>
                  </p:pic>
                </p:oleObj>
              </mc:Fallback>
            </mc:AlternateContent>
          </a:graphicData>
        </a:graphic>
      </p:graphicFrame>
      <p:sp>
        <p:nvSpPr>
          <p:cNvPr id="48138" name="Rectangle 10"/>
          <p:cNvSpPr>
            <a:spLocks noChangeArrowheads="1"/>
          </p:cNvSpPr>
          <p:nvPr/>
        </p:nvSpPr>
        <p:spPr bwMode="auto">
          <a:xfrm>
            <a:off x="2495550" y="1997046"/>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群体历史最优解：   </a:t>
            </a:r>
          </a:p>
        </p:txBody>
      </p:sp>
      <p:graphicFrame>
        <p:nvGraphicFramePr>
          <p:cNvPr id="48139" name="Object 11" descr="紫色网格"/>
          <p:cNvGraphicFramePr>
            <a:graphicFrameLocks noChangeAspect="1"/>
          </p:cNvGraphicFramePr>
          <p:nvPr>
            <p:extLst>
              <p:ext uri="{D42A27DB-BD31-4B8C-83A1-F6EECF244321}">
                <p14:modId xmlns:p14="http://schemas.microsoft.com/office/powerpoint/2010/main" val="2016298745"/>
              </p:ext>
            </p:extLst>
          </p:nvPr>
        </p:nvGraphicFramePr>
        <p:xfrm>
          <a:off x="4800601" y="1917701"/>
          <a:ext cx="1331913" cy="581025"/>
        </p:xfrm>
        <a:graphic>
          <a:graphicData uri="http://schemas.openxmlformats.org/presentationml/2006/ole">
            <mc:AlternateContent xmlns:mc="http://schemas.openxmlformats.org/markup-compatibility/2006">
              <mc:Choice xmlns:v="urn:schemas-microsoft-com:vml" Requires="v">
                <p:oleObj spid="_x0000_s70653"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1" y="1917701"/>
                        <a:ext cx="1331913" cy="581025"/>
                      </a:xfrm>
                      <a:prstGeom prst="rect">
                        <a:avLst/>
                      </a:prstGeom>
                      <a:solidFill>
                        <a:srgbClr val="002060"/>
                      </a:solidFill>
                      <a:ln>
                        <a:noFill/>
                      </a:ln>
                      <a:extLst/>
                    </p:spPr>
                  </p:pic>
                </p:oleObj>
              </mc:Fallback>
            </mc:AlternateContent>
          </a:graphicData>
        </a:graphic>
      </p:graphicFrame>
      <p:graphicFrame>
        <p:nvGraphicFramePr>
          <p:cNvPr id="48140" name="Object 12" descr="紫色网格"/>
          <p:cNvGraphicFramePr>
            <a:graphicFrameLocks noChangeAspect="1"/>
          </p:cNvGraphicFramePr>
          <p:nvPr>
            <p:extLst>
              <p:ext uri="{D42A27DB-BD31-4B8C-83A1-F6EECF244321}">
                <p14:modId xmlns:p14="http://schemas.microsoft.com/office/powerpoint/2010/main" val="1007736161"/>
              </p:ext>
            </p:extLst>
          </p:nvPr>
        </p:nvGraphicFramePr>
        <p:xfrm>
          <a:off x="4843464" y="2541588"/>
          <a:ext cx="3241675" cy="550862"/>
        </p:xfrm>
        <a:graphic>
          <a:graphicData uri="http://schemas.openxmlformats.org/presentationml/2006/ole">
            <mc:AlternateContent xmlns:mc="http://schemas.openxmlformats.org/markup-compatibility/2006">
              <mc:Choice xmlns:v="urn:schemas-microsoft-com:vml" Requires="v">
                <p:oleObj spid="_x0000_s70654" r:id="rId15" imgW="1423953" imgH="241827" progId="Equation.DSMT4">
                  <p:embed/>
                </p:oleObj>
              </mc:Choice>
              <mc:Fallback>
                <p:oleObj r:id="rId15" imgW="1423953" imgH="24182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3464" y="2541588"/>
                        <a:ext cx="3241675" cy="550862"/>
                      </a:xfrm>
                      <a:prstGeom prst="rect">
                        <a:avLst/>
                      </a:prstGeom>
                      <a:solidFill>
                        <a:srgbClr val="002060"/>
                      </a:solidFill>
                      <a:ln>
                        <a:noFill/>
                      </a:ln>
                      <a:extLst/>
                    </p:spPr>
                  </p:pic>
                </p:oleObj>
              </mc:Fallback>
            </mc:AlternateContent>
          </a:graphicData>
        </a:graphic>
      </p:graphicFrame>
      <p:sp>
        <p:nvSpPr>
          <p:cNvPr id="48141" name="Rectangle 13"/>
          <p:cNvSpPr>
            <a:spLocks noChangeArrowheads="1"/>
          </p:cNvSpPr>
          <p:nvPr/>
        </p:nvSpPr>
        <p:spPr bwMode="auto">
          <a:xfrm>
            <a:off x="2509838" y="2528858"/>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个体历史最优解：   </a:t>
            </a:r>
          </a:p>
        </p:txBody>
      </p:sp>
      <p:sp>
        <p:nvSpPr>
          <p:cNvPr id="48143" name="Line 15"/>
          <p:cNvSpPr>
            <a:spLocks noChangeShapeType="1"/>
          </p:cNvSpPr>
          <p:nvPr/>
        </p:nvSpPr>
        <p:spPr bwMode="auto">
          <a:xfrm>
            <a:off x="4843464" y="3629027"/>
            <a:ext cx="5171605" cy="15873"/>
          </a:xfrm>
          <a:prstGeom prst="line">
            <a:avLst/>
          </a:prstGeom>
          <a:noFill/>
          <a:ln w="76200" cmpd="tri">
            <a:solidFill>
              <a:srgbClr val="33CCFF">
                <a:alpha val="68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aphicFrame>
        <p:nvGraphicFramePr>
          <p:cNvPr id="48144" name="Object 16"/>
          <p:cNvGraphicFramePr>
            <a:graphicFrameLocks noChangeAspect="1"/>
          </p:cNvGraphicFramePr>
          <p:nvPr>
            <p:extLst>
              <p:ext uri="{D42A27DB-BD31-4B8C-83A1-F6EECF244321}">
                <p14:modId xmlns:p14="http://schemas.microsoft.com/office/powerpoint/2010/main" val="670513740"/>
              </p:ext>
            </p:extLst>
          </p:nvPr>
        </p:nvGraphicFramePr>
        <p:xfrm>
          <a:off x="2497139" y="5124451"/>
          <a:ext cx="6746875" cy="550863"/>
        </p:xfrm>
        <a:graphic>
          <a:graphicData uri="http://schemas.openxmlformats.org/presentationml/2006/ole">
            <mc:AlternateContent xmlns:mc="http://schemas.openxmlformats.org/markup-compatibility/2006">
              <mc:Choice xmlns:v="urn:schemas-microsoft-com:vml" Requires="v">
                <p:oleObj spid="_x0000_s70655" r:id="rId17" imgW="2958133" imgH="241512" progId="Equation.DSMT4">
                  <p:embed/>
                </p:oleObj>
              </mc:Choice>
              <mc:Fallback>
                <p:oleObj r:id="rId17" imgW="2958133" imgH="241512"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2497139" y="5124451"/>
                        <a:ext cx="6746875" cy="550863"/>
                      </a:xfrm>
                      <a:prstGeom prst="rect">
                        <a:avLst/>
                      </a:prstGeom>
                      <a:solidFill>
                        <a:srgbClr val="002060"/>
                      </a:solidFill>
                      <a:ln>
                        <a:noFill/>
                      </a:ln>
                      <a:extLst/>
                    </p:spPr>
                  </p:pic>
                </p:oleObj>
              </mc:Fallback>
            </mc:AlternateContent>
          </a:graphicData>
        </a:graphic>
      </p:graphicFrame>
      <p:graphicFrame>
        <p:nvGraphicFramePr>
          <p:cNvPr id="48145" name="Object 17"/>
          <p:cNvGraphicFramePr>
            <a:graphicFrameLocks noChangeAspect="1"/>
          </p:cNvGraphicFramePr>
          <p:nvPr>
            <p:extLst>
              <p:ext uri="{D42A27DB-BD31-4B8C-83A1-F6EECF244321}">
                <p14:modId xmlns:p14="http://schemas.microsoft.com/office/powerpoint/2010/main" val="2575968782"/>
              </p:ext>
            </p:extLst>
          </p:nvPr>
        </p:nvGraphicFramePr>
        <p:xfrm>
          <a:off x="2497139" y="5584826"/>
          <a:ext cx="6834187" cy="550863"/>
        </p:xfrm>
        <a:graphic>
          <a:graphicData uri="http://schemas.openxmlformats.org/presentationml/2006/ole">
            <mc:AlternateContent xmlns:mc="http://schemas.openxmlformats.org/markup-compatibility/2006">
              <mc:Choice xmlns:v="urn:schemas-microsoft-com:vml" Requires="v">
                <p:oleObj spid="_x0000_s82944" r:id="rId19" imgW="2996217" imgH="241512" progId="Equation.DSMT4">
                  <p:embed/>
                </p:oleObj>
              </mc:Choice>
              <mc:Fallback>
                <p:oleObj r:id="rId19" imgW="2996217" imgH="241512"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2497139" y="5584826"/>
                        <a:ext cx="6834187" cy="550863"/>
                      </a:xfrm>
                      <a:prstGeom prst="rect">
                        <a:avLst/>
                      </a:prstGeom>
                      <a:solidFill>
                        <a:srgbClr val="002060"/>
                      </a:solidFill>
                      <a:ln>
                        <a:noFill/>
                      </a:ln>
                      <a:extLst/>
                    </p:spPr>
                  </p:pic>
                </p:oleObj>
              </mc:Fallback>
            </mc:AlternateContent>
          </a:graphicData>
        </a:graphic>
      </p:graphicFrame>
      <p:sp>
        <p:nvSpPr>
          <p:cNvPr id="48146" name="Oval 18"/>
          <p:cNvSpPr>
            <a:spLocks noChangeArrowheads="1"/>
          </p:cNvSpPr>
          <p:nvPr/>
        </p:nvSpPr>
        <p:spPr bwMode="auto">
          <a:xfrm>
            <a:off x="7896225" y="4062413"/>
            <a:ext cx="12969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47" name="Rectangle 19"/>
          <p:cNvSpPr>
            <a:spLocks noChangeArrowheads="1"/>
          </p:cNvSpPr>
          <p:nvPr/>
        </p:nvSpPr>
        <p:spPr bwMode="auto">
          <a:xfrm>
            <a:off x="8012114" y="4221164"/>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48" name="Object 20" descr="紫色网格"/>
          <p:cNvGraphicFramePr>
            <a:graphicFrameLocks noChangeAspect="1"/>
          </p:cNvGraphicFramePr>
          <p:nvPr>
            <p:extLst>
              <p:ext uri="{D42A27DB-BD31-4B8C-83A1-F6EECF244321}">
                <p14:modId xmlns:p14="http://schemas.microsoft.com/office/powerpoint/2010/main" val="3901688463"/>
              </p:ext>
            </p:extLst>
          </p:nvPr>
        </p:nvGraphicFramePr>
        <p:xfrm>
          <a:off x="8328025" y="4189413"/>
          <a:ext cx="463550" cy="406400"/>
        </p:xfrm>
        <a:graphic>
          <a:graphicData uri="http://schemas.openxmlformats.org/presentationml/2006/ole">
            <mc:AlternateContent xmlns:mc="http://schemas.openxmlformats.org/markup-compatibility/2006">
              <mc:Choice xmlns:v="urn:schemas-microsoft-com:vml" Requires="v">
                <p:oleObj spid="_x0000_s82945" r:id="rId21" imgW="204225" imgH="178737" progId="Equation.DSMT4">
                  <p:embed/>
                </p:oleObj>
              </mc:Choice>
              <mc:Fallback>
                <p:oleObj r:id="rId21"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5" y="4189413"/>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9" name="Oval 21"/>
          <p:cNvSpPr>
            <a:spLocks noChangeArrowheads="1"/>
          </p:cNvSpPr>
          <p:nvPr/>
        </p:nvSpPr>
        <p:spPr bwMode="auto">
          <a:xfrm>
            <a:off x="3403600" y="5516563"/>
            <a:ext cx="11953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0" name="Rectangle 22"/>
          <p:cNvSpPr>
            <a:spLocks noChangeArrowheads="1"/>
          </p:cNvSpPr>
          <p:nvPr/>
        </p:nvSpPr>
        <p:spPr bwMode="auto">
          <a:xfrm>
            <a:off x="3446464" y="5675314"/>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1" name="Object 23" descr="紫色网格"/>
          <p:cNvGraphicFramePr>
            <a:graphicFrameLocks noChangeAspect="1"/>
          </p:cNvGraphicFramePr>
          <p:nvPr>
            <p:extLst>
              <p:ext uri="{D42A27DB-BD31-4B8C-83A1-F6EECF244321}">
                <p14:modId xmlns:p14="http://schemas.microsoft.com/office/powerpoint/2010/main" val="1021795649"/>
              </p:ext>
            </p:extLst>
          </p:nvPr>
        </p:nvGraphicFramePr>
        <p:xfrm>
          <a:off x="3762375" y="5643563"/>
          <a:ext cx="463550" cy="406400"/>
        </p:xfrm>
        <a:graphic>
          <a:graphicData uri="http://schemas.openxmlformats.org/presentationml/2006/ole">
            <mc:AlternateContent xmlns:mc="http://schemas.openxmlformats.org/markup-compatibility/2006">
              <mc:Choice xmlns:v="urn:schemas-microsoft-com:vml" Requires="v">
                <p:oleObj spid="_x0000_s82946" r:id="rId23" imgW="204225" imgH="178737" progId="Equation.DSMT4">
                  <p:embed/>
                </p:oleObj>
              </mc:Choice>
              <mc:Fallback>
                <p:oleObj r:id="rId23"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2375" y="5643563"/>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2" name="Oval 24"/>
          <p:cNvSpPr>
            <a:spLocks noChangeArrowheads="1"/>
          </p:cNvSpPr>
          <p:nvPr/>
        </p:nvSpPr>
        <p:spPr bwMode="auto">
          <a:xfrm>
            <a:off x="4800601" y="5575300"/>
            <a:ext cx="1439863"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3" name="Rectangle 25"/>
          <p:cNvSpPr>
            <a:spLocks noChangeArrowheads="1"/>
          </p:cNvSpPr>
          <p:nvPr/>
        </p:nvSpPr>
        <p:spPr bwMode="auto">
          <a:xfrm>
            <a:off x="4843464" y="5661026"/>
            <a:ext cx="1366837"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4" name="Object 26" descr="紫色网格"/>
          <p:cNvGraphicFramePr>
            <a:graphicFrameLocks noChangeAspect="1"/>
          </p:cNvGraphicFramePr>
          <p:nvPr>
            <p:extLst>
              <p:ext uri="{D42A27DB-BD31-4B8C-83A1-F6EECF244321}">
                <p14:modId xmlns:p14="http://schemas.microsoft.com/office/powerpoint/2010/main" val="208798006"/>
              </p:ext>
            </p:extLst>
          </p:nvPr>
        </p:nvGraphicFramePr>
        <p:xfrm>
          <a:off x="5246689" y="5661025"/>
          <a:ext cx="636587" cy="406400"/>
        </p:xfrm>
        <a:graphic>
          <a:graphicData uri="http://schemas.openxmlformats.org/presentationml/2006/ole">
            <mc:AlternateContent xmlns:mc="http://schemas.openxmlformats.org/markup-compatibility/2006">
              <mc:Choice xmlns:v="urn:schemas-microsoft-com:vml" Requires="v">
                <p:oleObj spid="_x0000_s82947" r:id="rId24" imgW="280325" imgH="178504" progId="Equation.DSMT4">
                  <p:embed/>
                </p:oleObj>
              </mc:Choice>
              <mc:Fallback>
                <p:oleObj r:id="rId24" imgW="280325" imgH="178504"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46689" y="5661025"/>
                        <a:ext cx="636587"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5" name="Oval 27"/>
          <p:cNvSpPr>
            <a:spLocks noChangeArrowheads="1"/>
          </p:cNvSpPr>
          <p:nvPr/>
        </p:nvSpPr>
        <p:spPr bwMode="auto">
          <a:xfrm>
            <a:off x="6311901" y="5589588"/>
            <a:ext cx="1266825"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6" name="Rectangle 28"/>
          <p:cNvSpPr>
            <a:spLocks noChangeArrowheads="1"/>
          </p:cNvSpPr>
          <p:nvPr/>
        </p:nvSpPr>
        <p:spPr bwMode="auto">
          <a:xfrm>
            <a:off x="6400801" y="5661026"/>
            <a:ext cx="1122363" cy="360363"/>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7" name="Object 29" descr="紫色网格"/>
          <p:cNvGraphicFramePr>
            <a:graphicFrameLocks noChangeAspect="1"/>
          </p:cNvGraphicFramePr>
          <p:nvPr>
            <p:extLst>
              <p:ext uri="{D42A27DB-BD31-4B8C-83A1-F6EECF244321}">
                <p14:modId xmlns:p14="http://schemas.microsoft.com/office/powerpoint/2010/main" val="3258053364"/>
              </p:ext>
            </p:extLst>
          </p:nvPr>
        </p:nvGraphicFramePr>
        <p:xfrm>
          <a:off x="6788150" y="5661025"/>
          <a:ext cx="463550" cy="406400"/>
        </p:xfrm>
        <a:graphic>
          <a:graphicData uri="http://schemas.openxmlformats.org/presentationml/2006/ole">
            <mc:AlternateContent xmlns:mc="http://schemas.openxmlformats.org/markup-compatibility/2006">
              <mc:Choice xmlns:v="urn:schemas-microsoft-com:vml" Requires="v">
                <p:oleObj spid="_x0000_s82948" r:id="rId26" imgW="204225" imgH="178737" progId="Equation.DSMT4">
                  <p:embed/>
                </p:oleObj>
              </mc:Choice>
              <mc:Fallback>
                <p:oleObj r:id="rId26"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8150" y="5661025"/>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dirty="0"/>
              <a:t>粒子群算法</a:t>
            </a:r>
          </a:p>
        </p:txBody>
      </p:sp>
      <mc:AlternateContent xmlns:mc="http://schemas.openxmlformats.org/markup-compatibility/2006" xmlns:a14="http://schemas.microsoft.com/office/drawing/2010/main">
        <mc:Choice Requires="a14">
          <p:sp>
            <p:nvSpPr>
              <p:cNvPr id="32" name="文本框 31"/>
              <p:cNvSpPr txBox="1"/>
              <p:nvPr/>
            </p:nvSpPr>
            <p:spPr>
              <a:xfrm>
                <a:off x="4547576" y="3115359"/>
                <a:ext cx="576337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baseline="-25000" smtClean="0">
                          <a:latin typeface="Cambria Math" panose="02040503050406030204" pitchFamily="18" charset="0"/>
                        </a:rPr>
                        <m:t>1</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r>
                            <a:rPr lang="en-US" altLang="zh-CN" sz="2400" b="0" i="1" baseline="-25000"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baseline="-25000"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547576" y="3115359"/>
                <a:ext cx="5763379" cy="369332"/>
              </a:xfrm>
              <a:prstGeom prst="rect">
                <a:avLst/>
              </a:prstGeom>
              <a:blipFill rotWithShape="0">
                <a:blip r:embed="rId27"/>
                <a:stretch>
                  <a:fillRect b="-34426"/>
                </a:stretch>
              </a:blipFill>
            </p:spPr>
            <p:txBody>
              <a:bodyPr/>
              <a:lstStyle/>
              <a:p>
                <a:r>
                  <a:rPr lang="zh-CN" altLang="en-US">
                    <a:noFill/>
                  </a:rPr>
                  <a:t> </a:t>
                </a:r>
              </a:p>
            </p:txBody>
          </p:sp>
        </mc:Fallback>
      </mc:AlternateContent>
      <p:sp>
        <p:nvSpPr>
          <p:cNvPr id="4" name="矩形 3"/>
          <p:cNvSpPr/>
          <p:nvPr/>
        </p:nvSpPr>
        <p:spPr>
          <a:xfrm>
            <a:off x="1622612" y="6212106"/>
            <a:ext cx="9000564" cy="646331"/>
          </a:xfrm>
          <a:prstGeom prst="rect">
            <a:avLst/>
          </a:prstGeom>
        </p:spPr>
        <p:txBody>
          <a:bodyPr wrap="square">
            <a:spAutoFit/>
          </a:bodyPr>
          <a:lstStyle/>
          <a:p>
            <a:r>
              <a:rPr lang="zh-CN" altLang="en-US" b="1" dirty="0">
                <a:solidFill>
                  <a:srgbClr val="4D4D4D"/>
                </a:solidFill>
                <a:latin typeface="-apple-system"/>
              </a:rPr>
              <a:t>如果超出下界，则将其调整为下界加上一个随机数乘以上下界差；如果超出上界，则将其调整为上界减去一个随机数乘以上下界差。</a:t>
            </a:r>
            <a:endParaRPr lang="zh-CN" altLang="en-US" dirty="0"/>
          </a:p>
        </p:txBody>
      </p:sp>
    </p:spTree>
    <p:extLst>
      <p:ext uri="{BB962C8B-B14F-4D97-AF65-F5344CB8AC3E}">
        <p14:creationId xmlns:p14="http://schemas.microsoft.com/office/powerpoint/2010/main" val="2604354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wipe(left)">
                                      <p:cBhvr>
                                        <p:cTn id="7" dur="500"/>
                                        <p:tgtEl>
                                          <p:spTgt spid="481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143"/>
                                        </p:tgtEl>
                                        <p:attrNameLst>
                                          <p:attrName>style.visibility</p:attrName>
                                        </p:attrNameLst>
                                      </p:cBhvr>
                                      <p:to>
                                        <p:strVal val="visible"/>
                                      </p:to>
                                    </p:set>
                                    <p:animEffect transition="in" filter="wipe(left)">
                                      <p:cBhvr>
                                        <p:cTn id="11" dur="500"/>
                                        <p:tgtEl>
                                          <p:spTgt spid="481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8130"/>
                                        </p:tgtEl>
                                        <p:attrNameLst>
                                          <p:attrName>style.visibility</p:attrName>
                                        </p:attrNameLst>
                                      </p:cBhvr>
                                      <p:to>
                                        <p:strVal val="visible"/>
                                      </p:to>
                                    </p:set>
                                    <p:animEffect transition="in" filter="wipe(left)">
                                      <p:cBhvr>
                                        <p:cTn id="16" dur="500"/>
                                        <p:tgtEl>
                                          <p:spTgt spid="48130"/>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48131"/>
                                        </p:tgtEl>
                                        <p:attrNameLst>
                                          <p:attrName>style.visibility</p:attrName>
                                        </p:attrNameLst>
                                      </p:cBhvr>
                                      <p:to>
                                        <p:strVal val="visible"/>
                                      </p:to>
                                    </p:set>
                                    <p:animEffect transition="in" filter="wipe(left)">
                                      <p:cBhvr>
                                        <p:cTn id="20" dur="500"/>
                                        <p:tgtEl>
                                          <p:spTgt spid="4813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8133"/>
                                        </p:tgtEl>
                                        <p:attrNameLst>
                                          <p:attrName>style.visibility</p:attrName>
                                        </p:attrNameLst>
                                      </p:cBhvr>
                                      <p:to>
                                        <p:strVal val="visible"/>
                                      </p:to>
                                    </p:set>
                                    <p:animEffect transition="in" filter="wipe(left)">
                                      <p:cBhvr>
                                        <p:cTn id="24" dur="500"/>
                                        <p:tgtEl>
                                          <p:spTgt spid="48133"/>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48144"/>
                                        </p:tgtEl>
                                        <p:attrNameLst>
                                          <p:attrName>style.visibility</p:attrName>
                                        </p:attrNameLst>
                                      </p:cBhvr>
                                      <p:to>
                                        <p:strVal val="visible"/>
                                      </p:to>
                                    </p:set>
                                    <p:animEffect transition="in" filter="wipe(left)">
                                      <p:cBhvr>
                                        <p:cTn id="28" dur="500"/>
                                        <p:tgtEl>
                                          <p:spTgt spid="48144"/>
                                        </p:tgtEl>
                                      </p:cBhvr>
                                    </p:animEffec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48145"/>
                                        </p:tgtEl>
                                        <p:attrNameLst>
                                          <p:attrName>style.visibility</p:attrName>
                                        </p:attrNameLst>
                                      </p:cBhvr>
                                      <p:to>
                                        <p:strVal val="visible"/>
                                      </p:to>
                                    </p:set>
                                    <p:animEffect transition="in" filter="wipe(left)">
                                      <p:cBhvr>
                                        <p:cTn id="32" dur="500"/>
                                        <p:tgtEl>
                                          <p:spTgt spid="481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146"/>
                                        </p:tgtEl>
                                        <p:attrNameLst>
                                          <p:attrName>style.visibility</p:attrName>
                                        </p:attrNameLst>
                                      </p:cBhvr>
                                      <p:to>
                                        <p:strVal val="visible"/>
                                      </p:to>
                                    </p:set>
                                    <p:animEffect transition="in" filter="wipe(left)">
                                      <p:cBhvr>
                                        <p:cTn id="37" dur="500"/>
                                        <p:tgtEl>
                                          <p:spTgt spid="48146"/>
                                        </p:tgtEl>
                                      </p:cBhvr>
                                    </p:animEffect>
                                  </p:childTnLst>
                                </p:cTn>
                              </p:par>
                            </p:childTnLst>
                          </p:cTn>
                        </p:par>
                        <p:par>
                          <p:cTn id="38" fill="hold" nodeType="afterGroup">
                            <p:stCondLst>
                              <p:cond delay="500"/>
                            </p:stCondLst>
                            <p:childTnLst>
                              <p:par>
                                <p:cTn id="39" presetID="35" presetClass="emph" presetSubtype="0" repeatCount="3000" fill="hold" grpId="1" nodeType="afterEffect">
                                  <p:stCondLst>
                                    <p:cond delay="0"/>
                                  </p:stCondLst>
                                  <p:childTnLst>
                                    <p:anim calcmode="discrete" valueType="str">
                                      <p:cBhvr>
                                        <p:cTn id="40" dur="500" fill="hold"/>
                                        <p:tgtEl>
                                          <p:spTgt spid="481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147"/>
                                        </p:tgtEl>
                                        <p:attrNameLst>
                                          <p:attrName>style.visibility</p:attrName>
                                        </p:attrNameLst>
                                      </p:cBhvr>
                                      <p:to>
                                        <p:strVal val="visible"/>
                                      </p:to>
                                    </p:set>
                                    <p:animEffect transition="in" filter="wipe(left)">
                                      <p:cBhvr>
                                        <p:cTn id="45" dur="500"/>
                                        <p:tgtEl>
                                          <p:spTgt spid="48147"/>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48146"/>
                                        </p:tgtEl>
                                        <p:attrNameLst>
                                          <p:attrName>style.visibility</p:attrName>
                                        </p:attrNameLst>
                                      </p:cBhvr>
                                      <p:to>
                                        <p:strVal val="hidden"/>
                                      </p:to>
                                    </p:se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48148"/>
                                        </p:tgtEl>
                                        <p:attrNameLst>
                                          <p:attrName>style.visibility</p:attrName>
                                        </p:attrNameLst>
                                      </p:cBhvr>
                                      <p:to>
                                        <p:strVal val="visible"/>
                                      </p:to>
                                    </p:set>
                                    <p:animEffect transition="in" filter="wipe(left)">
                                      <p:cBhvr>
                                        <p:cTn id="51" dur="500"/>
                                        <p:tgtEl>
                                          <p:spTgt spid="4814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8149"/>
                                        </p:tgtEl>
                                        <p:attrNameLst>
                                          <p:attrName>style.visibility</p:attrName>
                                        </p:attrNameLst>
                                      </p:cBhvr>
                                      <p:to>
                                        <p:strVal val="visible"/>
                                      </p:to>
                                    </p:set>
                                    <p:animEffect transition="in" filter="wipe(left)">
                                      <p:cBhvr>
                                        <p:cTn id="56" dur="500"/>
                                        <p:tgtEl>
                                          <p:spTgt spid="48149"/>
                                        </p:tgtEl>
                                      </p:cBhvr>
                                    </p:animEffect>
                                  </p:childTnLst>
                                </p:cTn>
                              </p:par>
                            </p:childTnLst>
                          </p:cTn>
                        </p:par>
                        <p:par>
                          <p:cTn id="57" fill="hold" nodeType="afterGroup">
                            <p:stCondLst>
                              <p:cond delay="500"/>
                            </p:stCondLst>
                            <p:childTnLst>
                              <p:par>
                                <p:cTn id="58" presetID="35" presetClass="emph" presetSubtype="0" repeatCount="3000" fill="hold" grpId="1" nodeType="afterEffect">
                                  <p:stCondLst>
                                    <p:cond delay="0"/>
                                  </p:stCondLst>
                                  <p:childTnLst>
                                    <p:anim calcmode="discrete" valueType="str">
                                      <p:cBhvr>
                                        <p:cTn id="59" dur="500" fill="hold"/>
                                        <p:tgtEl>
                                          <p:spTgt spid="48149"/>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150"/>
                                        </p:tgtEl>
                                        <p:attrNameLst>
                                          <p:attrName>style.visibility</p:attrName>
                                        </p:attrNameLst>
                                      </p:cBhvr>
                                      <p:to>
                                        <p:strVal val="visible"/>
                                      </p:to>
                                    </p:set>
                                    <p:animEffect transition="in" filter="wipe(left)">
                                      <p:cBhvr>
                                        <p:cTn id="64" dur="500"/>
                                        <p:tgtEl>
                                          <p:spTgt spid="48150"/>
                                        </p:tgtEl>
                                      </p:cBhvr>
                                    </p:animEffect>
                                  </p:childTnLst>
                                </p:cTn>
                              </p:par>
                              <p:par>
                                <p:cTn id="65" presetID="1" presetClass="exit" presetSubtype="0" fill="hold" grpId="2" nodeType="withEffect">
                                  <p:stCondLst>
                                    <p:cond delay="0"/>
                                  </p:stCondLst>
                                  <p:childTnLst>
                                    <p:set>
                                      <p:cBhvr>
                                        <p:cTn id="66" dur="1" fill="hold">
                                          <p:stCondLst>
                                            <p:cond delay="0"/>
                                          </p:stCondLst>
                                        </p:cTn>
                                        <p:tgtEl>
                                          <p:spTgt spid="48149"/>
                                        </p:tgtEl>
                                        <p:attrNameLst>
                                          <p:attrName>style.visibility</p:attrName>
                                        </p:attrNameLst>
                                      </p:cBhvr>
                                      <p:to>
                                        <p:strVal val="hidden"/>
                                      </p:to>
                                    </p:se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48151"/>
                                        </p:tgtEl>
                                        <p:attrNameLst>
                                          <p:attrName>style.visibility</p:attrName>
                                        </p:attrNameLst>
                                      </p:cBhvr>
                                      <p:to>
                                        <p:strVal val="visible"/>
                                      </p:to>
                                    </p:set>
                                    <p:animEffect transition="in" filter="wipe(left)">
                                      <p:cBhvr>
                                        <p:cTn id="70" dur="500"/>
                                        <p:tgtEl>
                                          <p:spTgt spid="481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8152"/>
                                        </p:tgtEl>
                                        <p:attrNameLst>
                                          <p:attrName>style.visibility</p:attrName>
                                        </p:attrNameLst>
                                      </p:cBhvr>
                                      <p:to>
                                        <p:strVal val="visible"/>
                                      </p:to>
                                    </p:set>
                                    <p:animEffect transition="in" filter="wipe(left)">
                                      <p:cBhvr>
                                        <p:cTn id="75" dur="500"/>
                                        <p:tgtEl>
                                          <p:spTgt spid="48152"/>
                                        </p:tgtEl>
                                      </p:cBhvr>
                                    </p:animEffect>
                                  </p:childTnLst>
                                </p:cTn>
                              </p:par>
                            </p:childTnLst>
                          </p:cTn>
                        </p:par>
                        <p:par>
                          <p:cTn id="76" fill="hold" nodeType="afterGroup">
                            <p:stCondLst>
                              <p:cond delay="500"/>
                            </p:stCondLst>
                            <p:childTnLst>
                              <p:par>
                                <p:cTn id="77" presetID="35" presetClass="emph" presetSubtype="0" repeatCount="3000" fill="hold" grpId="1" nodeType="afterEffect">
                                  <p:stCondLst>
                                    <p:cond delay="0"/>
                                  </p:stCondLst>
                                  <p:childTnLst>
                                    <p:anim calcmode="discrete" valueType="str">
                                      <p:cBhvr>
                                        <p:cTn id="78" dur="500" fill="hold"/>
                                        <p:tgtEl>
                                          <p:spTgt spid="48152"/>
                                        </p:tgtEl>
                                        <p:attrNameLst>
                                          <p:attrName>style.visibility</p:attrName>
                                        </p:attrNameLst>
                                      </p:cBhvr>
                                      <p:tavLst>
                                        <p:tav tm="0">
                                          <p:val>
                                            <p:strVal val="hidden"/>
                                          </p:val>
                                        </p:tav>
                                        <p:tav tm="50000">
                                          <p:val>
                                            <p:strVal val="visible"/>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8153"/>
                                        </p:tgtEl>
                                        <p:attrNameLst>
                                          <p:attrName>style.visibility</p:attrName>
                                        </p:attrNameLst>
                                      </p:cBhvr>
                                      <p:to>
                                        <p:strVal val="visible"/>
                                      </p:to>
                                    </p:set>
                                    <p:animEffect transition="in" filter="wipe(left)">
                                      <p:cBhvr>
                                        <p:cTn id="83" dur="500"/>
                                        <p:tgtEl>
                                          <p:spTgt spid="48153"/>
                                        </p:tgtEl>
                                      </p:cBhvr>
                                    </p:animEffect>
                                  </p:childTnLst>
                                </p:cTn>
                              </p:par>
                              <p:par>
                                <p:cTn id="84" presetID="1" presetClass="exit" presetSubtype="0" fill="hold" grpId="2" nodeType="withEffect">
                                  <p:stCondLst>
                                    <p:cond delay="0"/>
                                  </p:stCondLst>
                                  <p:childTnLst>
                                    <p:set>
                                      <p:cBhvr>
                                        <p:cTn id="85" dur="1" fill="hold">
                                          <p:stCondLst>
                                            <p:cond delay="0"/>
                                          </p:stCondLst>
                                        </p:cTn>
                                        <p:tgtEl>
                                          <p:spTgt spid="48152"/>
                                        </p:tgtEl>
                                        <p:attrNameLst>
                                          <p:attrName>style.visibility</p:attrName>
                                        </p:attrNameLst>
                                      </p:cBhvr>
                                      <p:to>
                                        <p:strVal val="hidden"/>
                                      </p:to>
                                    </p:se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48154"/>
                                        </p:tgtEl>
                                        <p:attrNameLst>
                                          <p:attrName>style.visibility</p:attrName>
                                        </p:attrNameLst>
                                      </p:cBhvr>
                                      <p:to>
                                        <p:strVal val="visible"/>
                                      </p:to>
                                    </p:set>
                                    <p:animEffect transition="in" filter="wipe(left)">
                                      <p:cBhvr>
                                        <p:cTn id="89" dur="500"/>
                                        <p:tgtEl>
                                          <p:spTgt spid="4815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155"/>
                                        </p:tgtEl>
                                        <p:attrNameLst>
                                          <p:attrName>style.visibility</p:attrName>
                                        </p:attrNameLst>
                                      </p:cBhvr>
                                      <p:to>
                                        <p:strVal val="visible"/>
                                      </p:to>
                                    </p:set>
                                    <p:animEffect transition="in" filter="wipe(left)">
                                      <p:cBhvr>
                                        <p:cTn id="94" dur="500"/>
                                        <p:tgtEl>
                                          <p:spTgt spid="48155"/>
                                        </p:tgtEl>
                                      </p:cBhvr>
                                    </p:animEffect>
                                  </p:childTnLst>
                                </p:cTn>
                              </p:par>
                            </p:childTnLst>
                          </p:cTn>
                        </p:par>
                        <p:par>
                          <p:cTn id="95" fill="hold" nodeType="afterGroup">
                            <p:stCondLst>
                              <p:cond delay="500"/>
                            </p:stCondLst>
                            <p:childTnLst>
                              <p:par>
                                <p:cTn id="96" presetID="35" presetClass="emph" presetSubtype="0" repeatCount="3000" fill="hold" grpId="1" nodeType="afterEffect">
                                  <p:stCondLst>
                                    <p:cond delay="0"/>
                                  </p:stCondLst>
                                  <p:childTnLst>
                                    <p:anim calcmode="discrete" valueType="str">
                                      <p:cBhvr>
                                        <p:cTn id="97" dur="500" fill="hold"/>
                                        <p:tgtEl>
                                          <p:spTgt spid="48155"/>
                                        </p:tgtEl>
                                        <p:attrNameLst>
                                          <p:attrName>style.visibility</p:attrName>
                                        </p:attrNameLst>
                                      </p:cBhvr>
                                      <p:tavLst>
                                        <p:tav tm="0">
                                          <p:val>
                                            <p:strVal val="hidden"/>
                                          </p:val>
                                        </p:tav>
                                        <p:tav tm="50000">
                                          <p:val>
                                            <p:strVal val="visible"/>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156"/>
                                        </p:tgtEl>
                                        <p:attrNameLst>
                                          <p:attrName>style.visibility</p:attrName>
                                        </p:attrNameLst>
                                      </p:cBhvr>
                                      <p:to>
                                        <p:strVal val="visible"/>
                                      </p:to>
                                    </p:set>
                                    <p:animEffect transition="in" filter="wipe(left)">
                                      <p:cBhvr>
                                        <p:cTn id="102" dur="500"/>
                                        <p:tgtEl>
                                          <p:spTgt spid="48156"/>
                                        </p:tgtEl>
                                      </p:cBhvr>
                                    </p:animEffect>
                                  </p:childTnLst>
                                </p:cTn>
                              </p:par>
                              <p:par>
                                <p:cTn id="103" presetID="1" presetClass="exit" presetSubtype="0" fill="hold" grpId="2" nodeType="withEffect">
                                  <p:stCondLst>
                                    <p:cond delay="0"/>
                                  </p:stCondLst>
                                  <p:childTnLst>
                                    <p:set>
                                      <p:cBhvr>
                                        <p:cTn id="104" dur="1" fill="hold">
                                          <p:stCondLst>
                                            <p:cond delay="0"/>
                                          </p:stCondLst>
                                        </p:cTn>
                                        <p:tgtEl>
                                          <p:spTgt spid="48155"/>
                                        </p:tgtEl>
                                        <p:attrNameLst>
                                          <p:attrName>style.visibility</p:attrName>
                                        </p:attrNameLst>
                                      </p:cBhvr>
                                      <p:to>
                                        <p:strVal val="hidden"/>
                                      </p:to>
                                    </p:set>
                                  </p:childTnLst>
                                </p:cTn>
                              </p:par>
                            </p:childTnLst>
                          </p:cTn>
                        </p:par>
                        <p:par>
                          <p:cTn id="105" fill="hold" nodeType="afterGroup">
                            <p:stCondLst>
                              <p:cond delay="500"/>
                            </p:stCondLst>
                            <p:childTnLst>
                              <p:par>
                                <p:cTn id="106" presetID="22" presetClass="entr" presetSubtype="8" fill="hold" nodeType="afterEffect">
                                  <p:stCondLst>
                                    <p:cond delay="0"/>
                                  </p:stCondLst>
                                  <p:childTnLst>
                                    <p:set>
                                      <p:cBhvr>
                                        <p:cTn id="107" dur="1" fill="hold">
                                          <p:stCondLst>
                                            <p:cond delay="0"/>
                                          </p:stCondLst>
                                        </p:cTn>
                                        <p:tgtEl>
                                          <p:spTgt spid="48157"/>
                                        </p:tgtEl>
                                        <p:attrNameLst>
                                          <p:attrName>style.visibility</p:attrName>
                                        </p:attrNameLst>
                                      </p:cBhvr>
                                      <p:to>
                                        <p:strVal val="visible"/>
                                      </p:to>
                                    </p:set>
                                    <p:animEffect transition="in" filter="wipe(left)">
                                      <p:cBhvr>
                                        <p:cTn id="108" dur="500"/>
                                        <p:tgtEl>
                                          <p:spTgt spid="48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43" grpId="0" animBg="1"/>
      <p:bldP spid="48146" grpId="0" animBg="1"/>
      <p:bldP spid="48146" grpId="1" animBg="1"/>
      <p:bldP spid="48146" grpId="2" animBg="1"/>
      <p:bldP spid="48147" grpId="0" animBg="1"/>
      <p:bldP spid="48149" grpId="0" animBg="1"/>
      <p:bldP spid="48149" grpId="1" animBg="1"/>
      <p:bldP spid="48149" grpId="2" animBg="1"/>
      <p:bldP spid="48150" grpId="0" animBg="1"/>
      <p:bldP spid="48152" grpId="0" animBg="1"/>
      <p:bldP spid="48152" grpId="1" animBg="1"/>
      <p:bldP spid="48152" grpId="2" animBg="1"/>
      <p:bldP spid="48153" grpId="0" animBg="1"/>
      <p:bldP spid="48155" grpId="0" animBg="1"/>
      <p:bldP spid="48155" grpId="1" animBg="1"/>
      <p:bldP spid="48155" grpId="2" animBg="1"/>
      <p:bldP spid="481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solidFill>
            <a:schemeClr val="bg1"/>
          </a:solidFill>
        </p:spPr>
        <p:txBody>
          <a:bodyPr/>
          <a:lstStyle/>
          <a:p>
            <a:endParaRPr lang="zh-CN" altLang="en-US" dirty="0"/>
          </a:p>
        </p:txBody>
      </p:sp>
      <p:graphicFrame>
        <p:nvGraphicFramePr>
          <p:cNvPr id="49154" name="Object 2"/>
          <p:cNvGraphicFramePr>
            <a:graphicFrameLocks noChangeAspect="1"/>
          </p:cNvGraphicFramePr>
          <p:nvPr>
            <p:extLst>
              <p:ext uri="{D42A27DB-BD31-4B8C-83A1-F6EECF244321}">
                <p14:modId xmlns:p14="http://schemas.microsoft.com/office/powerpoint/2010/main" val="1350197777"/>
              </p:ext>
            </p:extLst>
          </p:nvPr>
        </p:nvGraphicFramePr>
        <p:xfrm>
          <a:off x="1699589" y="3648073"/>
          <a:ext cx="6835775" cy="550863"/>
        </p:xfrm>
        <a:graphic>
          <a:graphicData uri="http://schemas.openxmlformats.org/presentationml/2006/ole">
            <mc:AlternateContent xmlns:mc="http://schemas.openxmlformats.org/markup-compatibility/2006">
              <mc:Choice xmlns:v="urn:schemas-microsoft-com:vml" Requires="v">
                <p:oleObj spid="_x0000_s71408" r:id="rId3" imgW="2996217" imgH="241512" progId="Equation.DSMT4">
                  <p:embed/>
                </p:oleObj>
              </mc:Choice>
              <mc:Fallback>
                <p:oleObj r:id="rId3" imgW="2996217"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699589" y="3648073"/>
                        <a:ext cx="6835775" cy="550863"/>
                      </a:xfrm>
                      <a:prstGeom prst="rect">
                        <a:avLst/>
                      </a:prstGeom>
                      <a:solidFill>
                        <a:srgbClr val="002060"/>
                      </a:solidFill>
                      <a:ln>
                        <a:noFill/>
                      </a:ln>
                      <a:extLst/>
                    </p:spPr>
                  </p:pic>
                </p:oleObj>
              </mc:Fallback>
            </mc:AlternateContent>
          </a:graphicData>
        </a:graphic>
      </p:graphicFrame>
      <p:graphicFrame>
        <p:nvGraphicFramePr>
          <p:cNvPr id="49155" name="Object 3"/>
          <p:cNvGraphicFramePr>
            <a:graphicFrameLocks noChangeAspect="1"/>
          </p:cNvGraphicFramePr>
          <p:nvPr>
            <p:extLst>
              <p:ext uri="{D42A27DB-BD31-4B8C-83A1-F6EECF244321}">
                <p14:modId xmlns:p14="http://schemas.microsoft.com/office/powerpoint/2010/main" val="493388614"/>
              </p:ext>
            </p:extLst>
          </p:nvPr>
        </p:nvGraphicFramePr>
        <p:xfrm>
          <a:off x="1699589" y="4142581"/>
          <a:ext cx="6892925" cy="550862"/>
        </p:xfrm>
        <a:graphic>
          <a:graphicData uri="http://schemas.openxmlformats.org/presentationml/2006/ole">
            <mc:AlternateContent xmlns:mc="http://schemas.openxmlformats.org/markup-compatibility/2006">
              <mc:Choice xmlns:v="urn:schemas-microsoft-com:vml" Requires="v">
                <p:oleObj spid="_x0000_s71409" r:id="rId5" imgW="3021606" imgH="241512" progId="Equation.DSMT4">
                  <p:embed/>
                </p:oleObj>
              </mc:Choice>
              <mc:Fallback>
                <p:oleObj r:id="rId5" imgW="3021606"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699589" y="4142581"/>
                        <a:ext cx="6892925" cy="550862"/>
                      </a:xfrm>
                      <a:prstGeom prst="rect">
                        <a:avLst/>
                      </a:prstGeom>
                      <a:solidFill>
                        <a:srgbClr val="002060"/>
                      </a:solidFill>
                      <a:ln>
                        <a:noFill/>
                      </a:ln>
                      <a:extLst/>
                    </p:spPr>
                  </p:pic>
                </p:oleObj>
              </mc:Fallback>
            </mc:AlternateContent>
          </a:graphicData>
        </a:graphic>
      </p:graphicFrame>
      <p:sp>
        <p:nvSpPr>
          <p:cNvPr id="49156" name="Rectangle 4"/>
          <p:cNvSpPr>
            <a:spLocks noChangeArrowheads="1"/>
          </p:cNvSpPr>
          <p:nvPr/>
        </p:nvSpPr>
        <p:spPr bwMode="auto">
          <a:xfrm>
            <a:off x="1119751" y="3271043"/>
            <a:ext cx="3768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更新位置，</a:t>
            </a:r>
            <a:r>
              <a:rPr lang="en-US" altLang="zh-CN" sz="2000" dirty="0">
                <a:ea typeface="楷体_GB2312" pitchFamily="1" charset="-122"/>
              </a:rPr>
              <a:t>                               </a:t>
            </a:r>
            <a:r>
              <a:rPr lang="zh-CN" altLang="zh-CN" sz="2000" dirty="0">
                <a:ea typeface="楷体_GB2312" pitchFamily="1" charset="-122"/>
              </a:rPr>
              <a:t>得：</a:t>
            </a:r>
          </a:p>
        </p:txBody>
      </p:sp>
      <p:graphicFrame>
        <p:nvGraphicFramePr>
          <p:cNvPr id="49157" name="Object 5"/>
          <p:cNvGraphicFramePr>
            <a:graphicFrameLocks noChangeAspect="1"/>
          </p:cNvGraphicFramePr>
          <p:nvPr>
            <p:extLst>
              <p:ext uri="{D42A27DB-BD31-4B8C-83A1-F6EECF244321}">
                <p14:modId xmlns:p14="http://schemas.microsoft.com/office/powerpoint/2010/main" val="1003869676"/>
              </p:ext>
            </p:extLst>
          </p:nvPr>
        </p:nvGraphicFramePr>
        <p:xfrm>
          <a:off x="1679452" y="4655179"/>
          <a:ext cx="7153275" cy="550862"/>
        </p:xfrm>
        <a:graphic>
          <a:graphicData uri="http://schemas.openxmlformats.org/presentationml/2006/ole">
            <mc:AlternateContent xmlns:mc="http://schemas.openxmlformats.org/markup-compatibility/2006">
              <mc:Choice xmlns:v="urn:schemas-microsoft-com:vml" Requires="v">
                <p:oleObj spid="_x0000_s71410" r:id="rId7" imgW="3135856" imgH="241512" progId="Equation.DSMT4">
                  <p:embed/>
                </p:oleObj>
              </mc:Choice>
              <mc:Fallback>
                <p:oleObj r:id="rId7" imgW="3135856"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1679452" y="4655179"/>
                        <a:ext cx="7153275" cy="550862"/>
                      </a:xfrm>
                      <a:prstGeom prst="rect">
                        <a:avLst/>
                      </a:prstGeom>
                      <a:solidFill>
                        <a:srgbClr val="002060"/>
                      </a:solidFill>
                      <a:ln>
                        <a:noFill/>
                      </a:ln>
                      <a:extLst/>
                    </p:spPr>
                  </p:pic>
                </p:oleObj>
              </mc:Fallback>
            </mc:AlternateContent>
          </a:graphicData>
        </a:graphic>
      </p:graphicFrame>
      <p:sp>
        <p:nvSpPr>
          <p:cNvPr id="49158" name="Rectangle 6"/>
          <p:cNvSpPr>
            <a:spLocks noChangeArrowheads="1"/>
          </p:cNvSpPr>
          <p:nvPr/>
        </p:nvSpPr>
        <p:spPr bwMode="auto">
          <a:xfrm>
            <a:off x="1325427" y="1602964"/>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ea typeface="楷体_GB2312" pitchFamily="1" charset="-122"/>
              </a:rPr>
              <a:t>初始速度：   </a:t>
            </a:r>
          </a:p>
        </p:txBody>
      </p:sp>
      <p:graphicFrame>
        <p:nvGraphicFramePr>
          <p:cNvPr id="49159" name="Object 7"/>
          <p:cNvGraphicFramePr>
            <a:graphicFrameLocks noChangeAspect="1"/>
          </p:cNvGraphicFramePr>
          <p:nvPr>
            <p:extLst>
              <p:ext uri="{D42A27DB-BD31-4B8C-83A1-F6EECF244321}">
                <p14:modId xmlns:p14="http://schemas.microsoft.com/office/powerpoint/2010/main" val="819355053"/>
              </p:ext>
            </p:extLst>
          </p:nvPr>
        </p:nvGraphicFramePr>
        <p:xfrm>
          <a:off x="3052158" y="1554428"/>
          <a:ext cx="4086225" cy="550862"/>
        </p:xfrm>
        <a:graphic>
          <a:graphicData uri="http://schemas.openxmlformats.org/presentationml/2006/ole">
            <mc:AlternateContent xmlns:mc="http://schemas.openxmlformats.org/markup-compatibility/2006">
              <mc:Choice xmlns:v="urn:schemas-microsoft-com:vml" Requires="v">
                <p:oleObj spid="_x0000_s71411" r:id="rId9" imgW="1790240" imgH="241512" progId="Equation.DSMT4">
                  <p:embed/>
                </p:oleObj>
              </mc:Choice>
              <mc:Fallback>
                <p:oleObj r:id="rId9" imgW="1790240"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052158" y="1554428"/>
                        <a:ext cx="4086225" cy="550862"/>
                      </a:xfrm>
                      <a:prstGeom prst="rect">
                        <a:avLst/>
                      </a:prstGeom>
                      <a:solidFill>
                        <a:srgbClr val="002060"/>
                      </a:solidFill>
                      <a:ln>
                        <a:noFill/>
                      </a:ln>
                      <a:extLst/>
                    </p:spPr>
                  </p:pic>
                </p:oleObj>
              </mc:Fallback>
            </mc:AlternateContent>
          </a:graphicData>
        </a:graphic>
      </p:graphicFrame>
      <p:sp>
        <p:nvSpPr>
          <p:cNvPr id="49160" name="Rectangle 8"/>
          <p:cNvSpPr>
            <a:spLocks noChangeArrowheads="1"/>
          </p:cNvSpPr>
          <p:nvPr/>
        </p:nvSpPr>
        <p:spPr bwMode="auto">
          <a:xfrm>
            <a:off x="1380811" y="118024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aphicFrame>
        <p:nvGraphicFramePr>
          <p:cNvPr id="49161" name="Object 9"/>
          <p:cNvGraphicFramePr>
            <a:graphicFrameLocks noChangeAspect="1"/>
          </p:cNvGraphicFramePr>
          <p:nvPr>
            <p:extLst>
              <p:ext uri="{D42A27DB-BD31-4B8C-83A1-F6EECF244321}">
                <p14:modId xmlns:p14="http://schemas.microsoft.com/office/powerpoint/2010/main" val="119614513"/>
              </p:ext>
            </p:extLst>
          </p:nvPr>
        </p:nvGraphicFramePr>
        <p:xfrm>
          <a:off x="3052158" y="998598"/>
          <a:ext cx="4318000" cy="550863"/>
        </p:xfrm>
        <a:graphic>
          <a:graphicData uri="http://schemas.openxmlformats.org/presentationml/2006/ole">
            <mc:AlternateContent xmlns:mc="http://schemas.openxmlformats.org/markup-compatibility/2006">
              <mc:Choice xmlns:v="urn:schemas-microsoft-com:vml" Requires="v">
                <p:oleObj spid="_x0000_s71412" r:id="rId11" imgW="1891796" imgH="241512" progId="Equation.DSMT4">
                  <p:embed/>
                </p:oleObj>
              </mc:Choice>
              <mc:Fallback>
                <p:oleObj r:id="rId11" imgW="1891796"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052158" y="998598"/>
                        <a:ext cx="4318000" cy="550863"/>
                      </a:xfrm>
                      <a:prstGeom prst="rect">
                        <a:avLst/>
                      </a:prstGeom>
                      <a:solidFill>
                        <a:srgbClr val="002060"/>
                      </a:solidFill>
                      <a:ln>
                        <a:noFill/>
                      </a:ln>
                      <a:extLst/>
                    </p:spPr>
                  </p:pic>
                </p:oleObj>
              </mc:Fallback>
            </mc:AlternateContent>
          </a:graphicData>
        </a:graphic>
      </p:graphicFrame>
      <p:sp>
        <p:nvSpPr>
          <p:cNvPr id="49162" name="Rectangle 10"/>
          <p:cNvSpPr>
            <a:spLocks noChangeArrowheads="1"/>
          </p:cNvSpPr>
          <p:nvPr/>
        </p:nvSpPr>
        <p:spPr bwMode="auto">
          <a:xfrm>
            <a:off x="1070957" y="2117295"/>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群体历史最优解：   </a:t>
            </a:r>
          </a:p>
        </p:txBody>
      </p:sp>
      <p:graphicFrame>
        <p:nvGraphicFramePr>
          <p:cNvPr id="49163" name="Object 11" descr="紫色网格"/>
          <p:cNvGraphicFramePr>
            <a:graphicFrameLocks noChangeAspect="1"/>
          </p:cNvGraphicFramePr>
          <p:nvPr>
            <p:extLst>
              <p:ext uri="{D42A27DB-BD31-4B8C-83A1-F6EECF244321}">
                <p14:modId xmlns:p14="http://schemas.microsoft.com/office/powerpoint/2010/main" val="3740791399"/>
              </p:ext>
            </p:extLst>
          </p:nvPr>
        </p:nvGraphicFramePr>
        <p:xfrm>
          <a:off x="3026230" y="2132776"/>
          <a:ext cx="1331913" cy="581025"/>
        </p:xfrm>
        <a:graphic>
          <a:graphicData uri="http://schemas.openxmlformats.org/presentationml/2006/ole">
            <mc:AlternateContent xmlns:mc="http://schemas.openxmlformats.org/markup-compatibility/2006">
              <mc:Choice xmlns:v="urn:schemas-microsoft-com:vml" Requires="v">
                <p:oleObj spid="_x0000_s71413"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6230" y="2132776"/>
                        <a:ext cx="1331913" cy="581025"/>
                      </a:xfrm>
                      <a:prstGeom prst="rect">
                        <a:avLst/>
                      </a:prstGeom>
                      <a:solidFill>
                        <a:srgbClr val="002060"/>
                      </a:solidFill>
                      <a:ln>
                        <a:noFill/>
                      </a:ln>
                      <a:extLst/>
                    </p:spPr>
                  </p:pic>
                </p:oleObj>
              </mc:Fallback>
            </mc:AlternateContent>
          </a:graphicData>
        </a:graphic>
      </p:graphicFrame>
      <p:graphicFrame>
        <p:nvGraphicFramePr>
          <p:cNvPr id="49164" name="Object 12" descr="紫色网格"/>
          <p:cNvGraphicFramePr>
            <a:graphicFrameLocks noChangeAspect="1"/>
          </p:cNvGraphicFramePr>
          <p:nvPr>
            <p:extLst>
              <p:ext uri="{D42A27DB-BD31-4B8C-83A1-F6EECF244321}">
                <p14:modId xmlns:p14="http://schemas.microsoft.com/office/powerpoint/2010/main" val="1732675104"/>
              </p:ext>
            </p:extLst>
          </p:nvPr>
        </p:nvGraphicFramePr>
        <p:xfrm>
          <a:off x="3007123" y="2724241"/>
          <a:ext cx="3241675" cy="550862"/>
        </p:xfrm>
        <a:graphic>
          <a:graphicData uri="http://schemas.openxmlformats.org/presentationml/2006/ole">
            <mc:AlternateContent xmlns:mc="http://schemas.openxmlformats.org/markup-compatibility/2006">
              <mc:Choice xmlns:v="urn:schemas-microsoft-com:vml" Requires="v">
                <p:oleObj spid="_x0000_s71414" r:id="rId15" imgW="1423953" imgH="241827" progId="Equation.DSMT4">
                  <p:embed/>
                </p:oleObj>
              </mc:Choice>
              <mc:Fallback>
                <p:oleObj r:id="rId15" imgW="1423953" imgH="24182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07123" y="2724241"/>
                        <a:ext cx="3241675" cy="550862"/>
                      </a:xfrm>
                      <a:prstGeom prst="rect">
                        <a:avLst/>
                      </a:prstGeom>
                      <a:solidFill>
                        <a:srgbClr val="002060"/>
                      </a:solidFill>
                      <a:ln>
                        <a:noFill/>
                      </a:ln>
                      <a:extLst/>
                    </p:spPr>
                  </p:pic>
                </p:oleObj>
              </mc:Fallback>
            </mc:AlternateContent>
          </a:graphicData>
        </a:graphic>
      </p:graphicFrame>
      <p:sp>
        <p:nvSpPr>
          <p:cNvPr id="49165" name="Rectangle 13"/>
          <p:cNvSpPr>
            <a:spLocks noChangeArrowheads="1"/>
          </p:cNvSpPr>
          <p:nvPr/>
        </p:nvSpPr>
        <p:spPr bwMode="auto">
          <a:xfrm>
            <a:off x="1070957" y="2615376"/>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个体历史最优解：   </a:t>
            </a:r>
          </a:p>
        </p:txBody>
      </p:sp>
      <p:sp>
        <p:nvSpPr>
          <p:cNvPr id="49166" name="Line 14"/>
          <p:cNvSpPr>
            <a:spLocks noChangeShapeType="1"/>
          </p:cNvSpPr>
          <p:nvPr/>
        </p:nvSpPr>
        <p:spPr bwMode="auto">
          <a:xfrm flipV="1">
            <a:off x="2181698" y="3678838"/>
            <a:ext cx="2020522" cy="27603"/>
          </a:xfrm>
          <a:prstGeom prst="line">
            <a:avLst/>
          </a:prstGeom>
          <a:noFill/>
          <a:ln w="76200" cmpd="tri">
            <a:solidFill>
              <a:srgbClr val="33CCFF">
                <a:alpha val="68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aphicFrame>
        <p:nvGraphicFramePr>
          <p:cNvPr id="49167" name="Object 15"/>
          <p:cNvGraphicFramePr>
            <a:graphicFrameLocks noChangeAspect="1"/>
          </p:cNvGraphicFramePr>
          <p:nvPr>
            <p:extLst>
              <p:ext uri="{D42A27DB-BD31-4B8C-83A1-F6EECF244321}">
                <p14:modId xmlns:p14="http://schemas.microsoft.com/office/powerpoint/2010/main" val="1401830229"/>
              </p:ext>
            </p:extLst>
          </p:nvPr>
        </p:nvGraphicFramePr>
        <p:xfrm>
          <a:off x="1695305" y="5151766"/>
          <a:ext cx="6688137" cy="550863"/>
        </p:xfrm>
        <a:graphic>
          <a:graphicData uri="http://schemas.openxmlformats.org/presentationml/2006/ole">
            <mc:AlternateContent xmlns:mc="http://schemas.openxmlformats.org/markup-compatibility/2006">
              <mc:Choice xmlns:v="urn:schemas-microsoft-com:vml" Requires="v">
                <p:oleObj spid="_x0000_s71415" r:id="rId17" imgW="2932744" imgH="241512" progId="Equation.DSMT4">
                  <p:embed/>
                </p:oleObj>
              </mc:Choice>
              <mc:Fallback>
                <p:oleObj r:id="rId17" imgW="2932744" imgH="241512"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1695305" y="5151766"/>
                        <a:ext cx="6688137" cy="550863"/>
                      </a:xfrm>
                      <a:prstGeom prst="rect">
                        <a:avLst/>
                      </a:prstGeom>
                      <a:solidFill>
                        <a:srgbClr val="002060"/>
                      </a:solidFill>
                      <a:ln>
                        <a:noFill/>
                      </a:ln>
                      <a:extLst/>
                    </p:spPr>
                  </p:pic>
                </p:oleObj>
              </mc:Fallback>
            </mc:AlternateContent>
          </a:graphicData>
        </a:graphic>
      </p:graphicFrame>
      <p:graphicFrame>
        <p:nvGraphicFramePr>
          <p:cNvPr id="49168" name="Object 16"/>
          <p:cNvGraphicFramePr>
            <a:graphicFrameLocks noChangeAspect="1"/>
          </p:cNvGraphicFramePr>
          <p:nvPr>
            <p:extLst>
              <p:ext uri="{D42A27DB-BD31-4B8C-83A1-F6EECF244321}">
                <p14:modId xmlns:p14="http://schemas.microsoft.com/office/powerpoint/2010/main" val="4248879554"/>
              </p:ext>
            </p:extLst>
          </p:nvPr>
        </p:nvGraphicFramePr>
        <p:xfrm>
          <a:off x="1671013" y="5633785"/>
          <a:ext cx="6892925" cy="550863"/>
        </p:xfrm>
        <a:graphic>
          <a:graphicData uri="http://schemas.openxmlformats.org/presentationml/2006/ole">
            <mc:AlternateContent xmlns:mc="http://schemas.openxmlformats.org/markup-compatibility/2006">
              <mc:Choice xmlns:v="urn:schemas-microsoft-com:vml" Requires="v">
                <p:oleObj spid="_x0000_s71416" r:id="rId19" imgW="3021606" imgH="241512" progId="Equation.DSMT4">
                  <p:embed/>
                </p:oleObj>
              </mc:Choice>
              <mc:Fallback>
                <p:oleObj r:id="rId19" imgW="3021606" imgH="241512"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1671013" y="5633785"/>
                        <a:ext cx="6892925" cy="550863"/>
                      </a:xfrm>
                      <a:prstGeom prst="rect">
                        <a:avLst/>
                      </a:prstGeom>
                      <a:solidFill>
                        <a:srgbClr val="002060"/>
                      </a:solidFill>
                      <a:ln>
                        <a:noFill/>
                      </a:ln>
                      <a:extLst/>
                    </p:spPr>
                  </p:pic>
                </p:oleObj>
              </mc:Fallback>
            </mc:AlternateContent>
          </a:graphicData>
        </a:graphic>
      </p:graphicFrame>
      <p:graphicFrame>
        <p:nvGraphicFramePr>
          <p:cNvPr id="49169" name="Object 17"/>
          <p:cNvGraphicFramePr>
            <a:graphicFrameLocks noChangeAspect="1"/>
          </p:cNvGraphicFramePr>
          <p:nvPr>
            <p:extLst>
              <p:ext uri="{D42A27DB-BD31-4B8C-83A1-F6EECF244321}">
                <p14:modId xmlns:p14="http://schemas.microsoft.com/office/powerpoint/2010/main" val="1851460597"/>
              </p:ext>
            </p:extLst>
          </p:nvPr>
        </p:nvGraphicFramePr>
        <p:xfrm>
          <a:off x="2181698" y="3192493"/>
          <a:ext cx="2143125" cy="522287"/>
        </p:xfrm>
        <a:graphic>
          <a:graphicData uri="http://schemas.openxmlformats.org/presentationml/2006/ole">
            <mc:AlternateContent xmlns:mc="http://schemas.openxmlformats.org/markup-compatibility/2006">
              <mc:Choice xmlns:v="urn:schemas-microsoft-com:vml" Requires="v">
                <p:oleObj spid="_x0000_s71417" r:id="rId21" imgW="941342" imgH="229215" progId="Equation.DSMT4">
                  <p:embed/>
                </p:oleObj>
              </mc:Choice>
              <mc:Fallback>
                <p:oleObj r:id="rId21" imgW="941342" imgH="229215"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81698" y="3192493"/>
                        <a:ext cx="2143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0" name="Oval 18"/>
          <p:cNvSpPr>
            <a:spLocks noChangeArrowheads="1"/>
          </p:cNvSpPr>
          <p:nvPr/>
        </p:nvSpPr>
        <p:spPr bwMode="auto">
          <a:xfrm>
            <a:off x="4202220" y="4598755"/>
            <a:ext cx="1544156"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2" name="标题 1"/>
          <p:cNvSpPr>
            <a:spLocks noGrp="1"/>
          </p:cNvSpPr>
          <p:nvPr>
            <p:ph type="title"/>
          </p:nvPr>
        </p:nvSpPr>
        <p:spPr/>
        <p:txBody>
          <a:bodyPr/>
          <a:lstStyle/>
          <a:p>
            <a:r>
              <a:rPr lang="zh-CN" altLang="en-US" dirty="0"/>
              <a:t>粒子群算法</a:t>
            </a:r>
          </a:p>
        </p:txBody>
      </p:sp>
      <p:sp>
        <p:nvSpPr>
          <p:cNvPr id="22" name="矩形 21"/>
          <p:cNvSpPr/>
          <p:nvPr/>
        </p:nvSpPr>
        <p:spPr>
          <a:xfrm>
            <a:off x="9130091" y="1153012"/>
            <a:ext cx="2091853" cy="3693319"/>
          </a:xfrm>
          <a:prstGeom prst="rect">
            <a:avLst/>
          </a:prstGeom>
          <a:ln>
            <a:solidFill>
              <a:schemeClr val="accent4"/>
            </a:solidFill>
          </a:ln>
        </p:spPr>
        <p:txBody>
          <a:bodyPr wrap="square">
            <a:spAutoFit/>
          </a:bodyPr>
          <a:lstStyle/>
          <a:p>
            <a:r>
              <a:rPr lang="zh-CN" altLang="en-US" dirty="0">
                <a:solidFill>
                  <a:srgbClr val="7030A0"/>
                </a:solidFill>
                <a:latin typeface="-apple-system"/>
              </a:rPr>
              <a:t>注：在更新位置时，如果发现某个维度上的变量超出了取值范围，则需要对其进行修正。一般来说，</a:t>
            </a:r>
            <a:r>
              <a:rPr lang="zh-CN" altLang="en-US" b="1" dirty="0"/>
              <a:t>如果超出下界，则将其调整为下界加上一个随机数乘以上下界差；如果超出上界，则将其调整为上界减去一个随机数乘以上下界差。</a:t>
            </a:r>
            <a:endParaRPr lang="zh-CN" altLang="en-US" dirty="0">
              <a:solidFill>
                <a:srgbClr val="7030A0"/>
              </a:solidFill>
            </a:endParaRPr>
          </a:p>
        </p:txBody>
      </p:sp>
    </p:spTree>
    <p:extLst>
      <p:ext uri="{BB962C8B-B14F-4D97-AF65-F5344CB8AC3E}">
        <p14:creationId xmlns:p14="http://schemas.microsoft.com/office/powerpoint/2010/main" val="4258117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166"/>
                                        </p:tgtEl>
                                        <p:attrNameLst>
                                          <p:attrName>style.visibility</p:attrName>
                                        </p:attrNameLst>
                                      </p:cBhvr>
                                      <p:to>
                                        <p:strVal val="visible"/>
                                      </p:to>
                                    </p:set>
                                    <p:animEffect transition="in" filter="wipe(left)">
                                      <p:cBhvr>
                                        <p:cTn id="11" dur="500"/>
                                        <p:tgtEl>
                                          <p:spTgt spid="491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9169"/>
                                        </p:tgtEl>
                                        <p:attrNameLst>
                                          <p:attrName>style.visibility</p:attrName>
                                        </p:attrNameLst>
                                      </p:cBhvr>
                                      <p:to>
                                        <p:strVal val="visible"/>
                                      </p:to>
                                    </p:set>
                                    <p:animEffect transition="in" filter="wipe(left)">
                                      <p:cBhvr>
                                        <p:cTn id="16" dur="500"/>
                                        <p:tgtEl>
                                          <p:spTgt spid="491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9154"/>
                                        </p:tgtEl>
                                        <p:attrNameLst>
                                          <p:attrName>style.visibility</p:attrName>
                                        </p:attrNameLst>
                                      </p:cBhvr>
                                      <p:to>
                                        <p:strVal val="visible"/>
                                      </p:to>
                                    </p:set>
                                    <p:animEffect transition="in" filter="wipe(left)">
                                      <p:cBhvr>
                                        <p:cTn id="21" dur="500"/>
                                        <p:tgtEl>
                                          <p:spTgt spid="49154"/>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49155"/>
                                        </p:tgtEl>
                                        <p:attrNameLst>
                                          <p:attrName>style.visibility</p:attrName>
                                        </p:attrNameLst>
                                      </p:cBhvr>
                                      <p:to>
                                        <p:strVal val="visible"/>
                                      </p:to>
                                    </p:set>
                                    <p:animEffect transition="in" filter="wipe(left)">
                                      <p:cBhvr>
                                        <p:cTn id="25" dur="500"/>
                                        <p:tgtEl>
                                          <p:spTgt spid="49155"/>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49157"/>
                                        </p:tgtEl>
                                        <p:attrNameLst>
                                          <p:attrName>style.visibility</p:attrName>
                                        </p:attrNameLst>
                                      </p:cBhvr>
                                      <p:to>
                                        <p:strVal val="visible"/>
                                      </p:to>
                                    </p:set>
                                    <p:animEffect transition="in" filter="wipe(left)">
                                      <p:cBhvr>
                                        <p:cTn id="29" dur="500"/>
                                        <p:tgtEl>
                                          <p:spTgt spid="49157"/>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49167"/>
                                        </p:tgtEl>
                                        <p:attrNameLst>
                                          <p:attrName>style.visibility</p:attrName>
                                        </p:attrNameLst>
                                      </p:cBhvr>
                                      <p:to>
                                        <p:strVal val="visible"/>
                                      </p:to>
                                    </p:set>
                                    <p:animEffect transition="in" filter="wipe(left)">
                                      <p:cBhvr>
                                        <p:cTn id="33" dur="500"/>
                                        <p:tgtEl>
                                          <p:spTgt spid="49167"/>
                                        </p:tgtEl>
                                      </p:cBhvr>
                                    </p:animEffect>
                                  </p:childTnLst>
                                </p:cTn>
                              </p:par>
                            </p:childTnLst>
                          </p:cTn>
                        </p:par>
                        <p:par>
                          <p:cTn id="34" fill="hold" nodeType="after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49168"/>
                                        </p:tgtEl>
                                        <p:attrNameLst>
                                          <p:attrName>style.visibility</p:attrName>
                                        </p:attrNameLst>
                                      </p:cBhvr>
                                      <p:to>
                                        <p:strVal val="visible"/>
                                      </p:to>
                                    </p:set>
                                    <p:animEffect transition="in" filter="wipe(left)">
                                      <p:cBhvr>
                                        <p:cTn id="37" dur="500"/>
                                        <p:tgtEl>
                                          <p:spTgt spid="491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170"/>
                                        </p:tgtEl>
                                        <p:attrNameLst>
                                          <p:attrName>style.visibility</p:attrName>
                                        </p:attrNameLst>
                                      </p:cBhvr>
                                      <p:to>
                                        <p:strVal val="visible"/>
                                      </p:to>
                                    </p:set>
                                    <p:animEffect transition="in" filter="wipe(left)">
                                      <p:cBhvr>
                                        <p:cTn id="42" dur="500"/>
                                        <p:tgtEl>
                                          <p:spTgt spid="49170"/>
                                        </p:tgtEl>
                                      </p:cBhvr>
                                    </p:animEffect>
                                  </p:childTnLst>
                                </p:cTn>
                              </p:par>
                            </p:childTnLst>
                          </p:cTn>
                        </p:par>
                        <p:par>
                          <p:cTn id="43" fill="hold" nodeType="afterGroup">
                            <p:stCondLst>
                              <p:cond delay="500"/>
                            </p:stCondLst>
                            <p:childTnLst>
                              <p:par>
                                <p:cTn id="44" presetID="35" presetClass="emph" presetSubtype="0" repeatCount="3000" fill="hold" grpId="1" nodeType="afterEffect">
                                  <p:stCondLst>
                                    <p:cond delay="0"/>
                                  </p:stCondLst>
                                  <p:childTnLst>
                                    <p:anim calcmode="discrete" valueType="str">
                                      <p:cBhvr>
                                        <p:cTn id="45" dur="500" fill="hold"/>
                                        <p:tgtEl>
                                          <p:spTgt spid="491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66" grpId="0" animBg="1"/>
      <p:bldP spid="49170" grpId="0" animBg="1"/>
      <p:bldP spid="4917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51202" name="Rectangle 2"/>
          <p:cNvSpPr>
            <a:spLocks noChangeArrowheads="1"/>
          </p:cNvSpPr>
          <p:nvPr/>
        </p:nvSpPr>
        <p:spPr bwMode="auto">
          <a:xfrm>
            <a:off x="2660932" y="5422013"/>
            <a:ext cx="54857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重复上述步骤，将迭代进行下去． </a:t>
            </a:r>
            <a:r>
              <a:rPr lang="zh-CN" altLang="zh-CN" sz="2400" dirty="0">
                <a:latin typeface="楷体_GB2312" pitchFamily="1" charset="-122"/>
                <a:ea typeface="楷体_GB2312" pitchFamily="1" charset="-122"/>
              </a:rPr>
              <a:t>    </a:t>
            </a:r>
          </a:p>
        </p:txBody>
      </p:sp>
      <p:grpSp>
        <p:nvGrpSpPr>
          <p:cNvPr id="51203" name="Group 3"/>
          <p:cNvGrpSpPr>
            <a:grpSpLocks/>
          </p:cNvGrpSpPr>
          <p:nvPr/>
        </p:nvGrpSpPr>
        <p:grpSpPr bwMode="auto">
          <a:xfrm>
            <a:off x="1810525" y="1064993"/>
            <a:ext cx="8470899" cy="985837"/>
            <a:chOff x="0" y="0"/>
            <a:chExt cx="5336" cy="621"/>
          </a:xfrm>
        </p:grpSpPr>
        <p:graphicFrame>
          <p:nvGraphicFramePr>
            <p:cNvPr id="51204" name="Object 4"/>
            <p:cNvGraphicFramePr>
              <a:graphicFrameLocks noChangeAspect="1"/>
            </p:cNvGraphicFramePr>
            <p:nvPr>
              <p:extLst>
                <p:ext uri="{D42A27DB-BD31-4B8C-83A1-F6EECF244321}">
                  <p14:modId xmlns:p14="http://schemas.microsoft.com/office/powerpoint/2010/main" val="3369226225"/>
                </p:ext>
              </p:extLst>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73156" r:id="rId3" imgW="2247242" imgH="431930" progId="Equation.DSMT4">
                    <p:embed/>
                  </p:oleObj>
                </mc:Choice>
                <mc:Fallback>
                  <p:oleObj r:id="rId3" imgW="2247242" imgH="431930"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rgbClr val="002060"/>
                        </a:solidFill>
                        <a:ln>
                          <a:noFill/>
                        </a:ln>
                        <a:extLst/>
                      </p:spPr>
                    </p:pic>
                  </p:oleObj>
                </mc:Fallback>
              </mc:AlternateContent>
            </a:graphicData>
          </a:graphic>
        </p:graphicFrame>
        <p:sp>
          <p:nvSpPr>
            <p:cNvPr id="51205" name="Rectangle 5"/>
            <p:cNvSpPr>
              <a:spLocks noChangeArrowheads="1"/>
            </p:cNvSpPr>
            <p:nvPr/>
          </p:nvSpPr>
          <p:spPr bwMode="auto">
            <a:xfrm>
              <a:off x="0" y="155"/>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按照    </a:t>
              </a:r>
            </a:p>
          </p:txBody>
        </p:sp>
        <p:sp>
          <p:nvSpPr>
            <p:cNvPr id="51206" name="Rectangle 6"/>
            <p:cNvSpPr>
              <a:spLocks noChangeArrowheads="1"/>
            </p:cNvSpPr>
            <p:nvPr/>
          </p:nvSpPr>
          <p:spPr bwMode="auto">
            <a:xfrm>
              <a:off x="3863" y="165"/>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计算适应值    </a:t>
              </a:r>
            </a:p>
          </p:txBody>
        </p:sp>
      </p:grpSp>
      <p:graphicFrame>
        <p:nvGraphicFramePr>
          <p:cNvPr id="51207" name="Object 7"/>
          <p:cNvGraphicFramePr>
            <a:graphicFrameLocks noChangeAspect="1"/>
          </p:cNvGraphicFramePr>
          <p:nvPr>
            <p:extLst>
              <p:ext uri="{D42A27DB-BD31-4B8C-83A1-F6EECF244321}">
                <p14:modId xmlns:p14="http://schemas.microsoft.com/office/powerpoint/2010/main" val="3653075717"/>
              </p:ext>
            </p:extLst>
          </p:nvPr>
        </p:nvGraphicFramePr>
        <p:xfrm>
          <a:off x="3766325" y="2222280"/>
          <a:ext cx="3275012" cy="550863"/>
        </p:xfrm>
        <a:graphic>
          <a:graphicData uri="http://schemas.openxmlformats.org/presentationml/2006/ole">
            <mc:AlternateContent xmlns:mc="http://schemas.openxmlformats.org/markup-compatibility/2006">
              <mc:Choice xmlns:v="urn:schemas-microsoft-com:vml" Requires="v">
                <p:oleObj spid="_x0000_s73157" r:id="rId5" imgW="1436664" imgH="241827" progId="Equation.DSMT4">
                  <p:embed/>
                </p:oleObj>
              </mc:Choice>
              <mc:Fallback>
                <p:oleObj r:id="rId5" imgW="1436664" imgH="24182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6325" y="2222280"/>
                        <a:ext cx="3275012" cy="550863"/>
                      </a:xfrm>
                      <a:prstGeom prst="rect">
                        <a:avLst/>
                      </a:prstGeom>
                      <a:solidFill>
                        <a:srgbClr val="002060"/>
                      </a:solidFill>
                      <a:ln>
                        <a:noFill/>
                      </a:ln>
                      <a:extLst/>
                    </p:spPr>
                  </p:pic>
                </p:oleObj>
              </mc:Fallback>
            </mc:AlternateContent>
          </a:graphicData>
        </a:graphic>
      </p:graphicFrame>
      <p:graphicFrame>
        <p:nvGraphicFramePr>
          <p:cNvPr id="51208" name="Object 8"/>
          <p:cNvGraphicFramePr>
            <a:graphicFrameLocks noChangeAspect="1"/>
          </p:cNvGraphicFramePr>
          <p:nvPr>
            <p:extLst>
              <p:ext uri="{D42A27DB-BD31-4B8C-83A1-F6EECF244321}">
                <p14:modId xmlns:p14="http://schemas.microsoft.com/office/powerpoint/2010/main" val="740206143"/>
              </p:ext>
            </p:extLst>
          </p:nvPr>
        </p:nvGraphicFramePr>
        <p:xfrm>
          <a:off x="3766325" y="3520379"/>
          <a:ext cx="3244850" cy="550863"/>
        </p:xfrm>
        <a:graphic>
          <a:graphicData uri="http://schemas.openxmlformats.org/presentationml/2006/ole">
            <mc:AlternateContent xmlns:mc="http://schemas.openxmlformats.org/markup-compatibility/2006">
              <mc:Choice xmlns:v="urn:schemas-microsoft-com:vml" Requires="v">
                <p:oleObj spid="_x0000_s73158" r:id="rId7" imgW="1423953" imgH="241827" progId="Equation.DSMT4">
                  <p:embed/>
                </p:oleObj>
              </mc:Choice>
              <mc:Fallback>
                <p:oleObj r:id="rId7" imgW="1423953" imgH="241827"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766325" y="3520379"/>
                        <a:ext cx="3244850" cy="550863"/>
                      </a:xfrm>
                      <a:prstGeom prst="rect">
                        <a:avLst/>
                      </a:prstGeom>
                      <a:solidFill>
                        <a:srgbClr val="002060"/>
                      </a:solidFill>
                      <a:ln>
                        <a:noFill/>
                      </a:ln>
                      <a:extLst/>
                    </p:spPr>
                  </p:pic>
                </p:oleObj>
              </mc:Fallback>
            </mc:AlternateContent>
          </a:graphicData>
        </a:graphic>
      </p:graphicFrame>
      <p:graphicFrame>
        <p:nvGraphicFramePr>
          <p:cNvPr id="51209" name="Object 9"/>
          <p:cNvGraphicFramePr>
            <a:graphicFrameLocks noChangeAspect="1"/>
          </p:cNvGraphicFramePr>
          <p:nvPr>
            <p:extLst>
              <p:ext uri="{D42A27DB-BD31-4B8C-83A1-F6EECF244321}">
                <p14:modId xmlns:p14="http://schemas.microsoft.com/office/powerpoint/2010/main" val="2943616815"/>
              </p:ext>
            </p:extLst>
          </p:nvPr>
        </p:nvGraphicFramePr>
        <p:xfrm>
          <a:off x="3763151" y="2900142"/>
          <a:ext cx="3043237" cy="550862"/>
        </p:xfrm>
        <a:graphic>
          <a:graphicData uri="http://schemas.openxmlformats.org/presentationml/2006/ole">
            <mc:AlternateContent xmlns:mc="http://schemas.openxmlformats.org/markup-compatibility/2006">
              <mc:Choice xmlns:v="urn:schemas-microsoft-com:vml" Requires="v">
                <p:oleObj spid="_x0000_s73159" r:id="rId9" imgW="1334976" imgH="241827" progId="Equation.DSMT4">
                  <p:embed/>
                </p:oleObj>
              </mc:Choice>
              <mc:Fallback>
                <p:oleObj r:id="rId9" imgW="1334976" imgH="241827"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63151" y="2900142"/>
                        <a:ext cx="3043237" cy="550862"/>
                      </a:xfrm>
                      <a:prstGeom prst="rect">
                        <a:avLst/>
                      </a:prstGeom>
                      <a:solidFill>
                        <a:srgbClr val="002060"/>
                      </a:solidFill>
                      <a:ln>
                        <a:noFill/>
                      </a:ln>
                      <a:extLst/>
                    </p:spPr>
                  </p:pic>
                </p:oleObj>
              </mc:Fallback>
            </mc:AlternateContent>
          </a:graphicData>
        </a:graphic>
      </p:graphicFrame>
      <p:graphicFrame>
        <p:nvGraphicFramePr>
          <p:cNvPr id="51210" name="Object 10"/>
          <p:cNvGraphicFramePr>
            <a:graphicFrameLocks noChangeAspect="1"/>
          </p:cNvGraphicFramePr>
          <p:nvPr>
            <p:extLst>
              <p:ext uri="{D42A27DB-BD31-4B8C-83A1-F6EECF244321}">
                <p14:modId xmlns:p14="http://schemas.microsoft.com/office/powerpoint/2010/main" val="24346583"/>
              </p:ext>
            </p:extLst>
          </p:nvPr>
        </p:nvGraphicFramePr>
        <p:xfrm>
          <a:off x="3758387" y="4199679"/>
          <a:ext cx="3244850" cy="550862"/>
        </p:xfrm>
        <a:graphic>
          <a:graphicData uri="http://schemas.openxmlformats.org/presentationml/2006/ole">
            <mc:AlternateContent xmlns:mc="http://schemas.openxmlformats.org/markup-compatibility/2006">
              <mc:Choice xmlns:v="urn:schemas-microsoft-com:vml" Requires="v">
                <p:oleObj spid="_x0000_s73160" r:id="rId11" imgW="1423953" imgH="241827" progId="Equation.DSMT4">
                  <p:embed/>
                </p:oleObj>
              </mc:Choice>
              <mc:Fallback>
                <p:oleObj r:id="rId11" imgW="1423953" imgH="241827"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758387" y="4199679"/>
                        <a:ext cx="3244850" cy="550862"/>
                      </a:xfrm>
                      <a:prstGeom prst="rect">
                        <a:avLst/>
                      </a:prstGeom>
                      <a:solidFill>
                        <a:srgbClr val="002060"/>
                      </a:solidFill>
                      <a:ln>
                        <a:noFill/>
                      </a:ln>
                      <a:extLst/>
                    </p:spPr>
                  </p:pic>
                </p:oleObj>
              </mc:Fallback>
            </mc:AlternateContent>
          </a:graphicData>
        </a:graphic>
      </p:graphicFrame>
      <p:graphicFrame>
        <p:nvGraphicFramePr>
          <p:cNvPr id="51211" name="Object 11"/>
          <p:cNvGraphicFramePr>
            <a:graphicFrameLocks noChangeAspect="1"/>
          </p:cNvGraphicFramePr>
          <p:nvPr>
            <p:extLst>
              <p:ext uri="{D42A27DB-BD31-4B8C-83A1-F6EECF244321}">
                <p14:modId xmlns:p14="http://schemas.microsoft.com/office/powerpoint/2010/main" val="2717582504"/>
              </p:ext>
            </p:extLst>
          </p:nvPr>
        </p:nvGraphicFramePr>
        <p:xfrm>
          <a:off x="3758387" y="4810846"/>
          <a:ext cx="3041650" cy="550862"/>
        </p:xfrm>
        <a:graphic>
          <a:graphicData uri="http://schemas.openxmlformats.org/presentationml/2006/ole">
            <mc:AlternateContent xmlns:mc="http://schemas.openxmlformats.org/markup-compatibility/2006">
              <mc:Choice xmlns:v="urn:schemas-microsoft-com:vml" Requires="v">
                <p:oleObj spid="_x0000_s73161" r:id="rId13" imgW="1334976" imgH="241827" progId="Equation.DSMT4">
                  <p:embed/>
                </p:oleObj>
              </mc:Choice>
              <mc:Fallback>
                <p:oleObj r:id="rId13" imgW="1334976" imgH="241827"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758387" y="4810846"/>
                        <a:ext cx="3041650" cy="550862"/>
                      </a:xfrm>
                      <a:prstGeom prst="rect">
                        <a:avLst/>
                      </a:prstGeom>
                      <a:solidFill>
                        <a:srgbClr val="002060"/>
                      </a:solidFill>
                      <a:ln>
                        <a:noFill/>
                      </a:ln>
                      <a:extLst/>
                    </p:spPr>
                  </p:pic>
                </p:oleObj>
              </mc:Fallback>
            </mc:AlternateContent>
          </a:graphicData>
        </a:graphic>
      </p:graphicFrame>
      <p:sp>
        <p:nvSpPr>
          <p:cNvPr id="51212" name="AutoShape 12" descr="紫色网格"/>
          <p:cNvSpPr>
            <a:spLocks noChangeArrowheads="1"/>
          </p:cNvSpPr>
          <p:nvPr/>
        </p:nvSpPr>
        <p:spPr bwMode="auto">
          <a:xfrm>
            <a:off x="7546824" y="2204026"/>
            <a:ext cx="2447925" cy="646112"/>
          </a:xfrm>
          <a:prstGeom prst="wedgeRoundRectCallout">
            <a:avLst>
              <a:gd name="adj1" fmla="val -72051"/>
              <a:gd name="adj2" fmla="val -8968"/>
              <a:gd name="adj3" fmla="val 16667"/>
            </a:avLst>
          </a:prstGeom>
          <a:blipFill dpi="0" rotWithShape="1">
            <a:blip r:embed="rId15"/>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400" dirty="0">
                <a:solidFill>
                  <a:schemeClr val="bg1"/>
                </a:solidFill>
                <a:ea typeface="楷体_GB2312" pitchFamily="1" charset="-122"/>
              </a:rPr>
              <a:t>历史最优解</a:t>
            </a:r>
          </a:p>
        </p:txBody>
      </p:sp>
      <p:sp>
        <p:nvSpPr>
          <p:cNvPr id="2" name="标题 1"/>
          <p:cNvSpPr>
            <a:spLocks noGrp="1"/>
          </p:cNvSpPr>
          <p:nvPr>
            <p:ph type="title"/>
          </p:nvPr>
        </p:nvSpPr>
        <p:spPr/>
        <p:txBody>
          <a:bodyPr/>
          <a:lstStyle/>
          <a:p>
            <a:r>
              <a:rPr lang="zh-CN" altLang="en-US" dirty="0"/>
              <a:t>粒子群算法</a:t>
            </a:r>
          </a:p>
        </p:txBody>
      </p:sp>
      <p:sp>
        <p:nvSpPr>
          <p:cNvPr id="4" name="矩形 3"/>
          <p:cNvSpPr/>
          <p:nvPr/>
        </p:nvSpPr>
        <p:spPr>
          <a:xfrm>
            <a:off x="2219583" y="5837147"/>
            <a:ext cx="9134217" cy="403316"/>
          </a:xfrm>
          <a:prstGeom prst="rect">
            <a:avLst/>
          </a:prstGeom>
        </p:spPr>
        <p:txBody>
          <a:bodyPr wrap="square">
            <a:spAutoFit/>
          </a:bodyPr>
          <a:lstStyle/>
          <a:p>
            <a:pPr eaLnBrk="0" hangingPunct="0">
              <a:lnSpc>
                <a:spcPct val="125000"/>
              </a:lnSpc>
            </a:pPr>
            <a:r>
              <a:rPr lang="zh-CN" altLang="zh-CN" b="1" dirty="0">
                <a:solidFill>
                  <a:srgbClr val="002060"/>
                </a:solidFill>
                <a:latin typeface="Times New Roman" panose="02020603050405020304" pitchFamily="18" charset="0"/>
                <a:ea typeface="楷体_GB2312" pitchFamily="1" charset="-122"/>
              </a:rPr>
              <a:t>经过10000次迭代，粒子群算法得到了比较好的适应值.</a:t>
            </a:r>
            <a:r>
              <a:rPr lang="zh-CN" altLang="zh-CN" dirty="0">
                <a:solidFill>
                  <a:srgbClr val="002060"/>
                </a:solidFill>
                <a:latin typeface="Times New Roman" panose="02020603050405020304" pitchFamily="18" charset="0"/>
                <a:ea typeface="楷体_GB2312" pitchFamily="1" charset="-122"/>
              </a:rPr>
              <a:t> </a:t>
            </a:r>
            <a:r>
              <a:rPr lang="zh-CN" altLang="zh-CN" b="1" dirty="0">
                <a:solidFill>
                  <a:srgbClr val="002060"/>
                </a:solidFill>
                <a:latin typeface="Times New Roman" panose="02020603050405020304" pitchFamily="18" charset="0"/>
                <a:ea typeface="楷体_GB2312" pitchFamily="1" charset="-122"/>
              </a:rPr>
              <a:t>    </a:t>
            </a:r>
          </a:p>
        </p:txBody>
      </p:sp>
    </p:spTree>
    <p:extLst>
      <p:ext uri="{BB962C8B-B14F-4D97-AF65-F5344CB8AC3E}">
        <p14:creationId xmlns:p14="http://schemas.microsoft.com/office/powerpoint/2010/main" val="2878199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wipe(left)">
                                      <p:cBhvr>
                                        <p:cTn id="7" dur="500"/>
                                        <p:tgtEl>
                                          <p:spTgt spid="5120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209"/>
                                        </p:tgtEl>
                                        <p:attrNameLst>
                                          <p:attrName>style.visibility</p:attrName>
                                        </p:attrNameLst>
                                      </p:cBhvr>
                                      <p:to>
                                        <p:strVal val="visible"/>
                                      </p:to>
                                    </p:set>
                                    <p:animEffect transition="in" filter="wipe(left)">
                                      <p:cBhvr>
                                        <p:cTn id="11" dur="500"/>
                                        <p:tgtEl>
                                          <p:spTgt spid="5120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Effect transition="in" filter="wipe(left)">
                                      <p:cBhvr>
                                        <p:cTn id="15" dur="500"/>
                                        <p:tgtEl>
                                          <p:spTgt spid="5120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10"/>
                                        </p:tgtEl>
                                        <p:attrNameLst>
                                          <p:attrName>style.visibility</p:attrName>
                                        </p:attrNameLst>
                                      </p:cBhvr>
                                      <p:to>
                                        <p:strVal val="visible"/>
                                      </p:to>
                                    </p:set>
                                    <p:animEffect transition="in" filter="wipe(left)">
                                      <p:cBhvr>
                                        <p:cTn id="19" dur="500"/>
                                        <p:tgtEl>
                                          <p:spTgt spid="5121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51211"/>
                                        </p:tgtEl>
                                        <p:attrNameLst>
                                          <p:attrName>style.visibility</p:attrName>
                                        </p:attrNameLst>
                                      </p:cBhvr>
                                      <p:to>
                                        <p:strVal val="visible"/>
                                      </p:to>
                                    </p:set>
                                    <p:animEffect transition="in" filter="wipe(left)">
                                      <p:cBhvr>
                                        <p:cTn id="23" dur="500"/>
                                        <p:tgtEl>
                                          <p:spTgt spid="512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212"/>
                                        </p:tgtEl>
                                        <p:attrNameLst>
                                          <p:attrName>style.visibility</p:attrName>
                                        </p:attrNameLst>
                                      </p:cBhvr>
                                      <p:to>
                                        <p:strVal val="visible"/>
                                      </p:to>
                                    </p:set>
                                    <p:animEffect transition="in" filter="wipe(left)">
                                      <p:cBhvr>
                                        <p:cTn id="28" dur="500"/>
                                        <p:tgtEl>
                                          <p:spTgt spid="512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1202"/>
                                        </p:tgtEl>
                                        <p:attrNameLst>
                                          <p:attrName>style.visibility</p:attrName>
                                        </p:attrNameLst>
                                      </p:cBhvr>
                                      <p:to>
                                        <p:strVal val="visible"/>
                                      </p:to>
                                    </p:set>
                                    <p:animEffect transition="in" filter="wipe(left)">
                                      <p:cBhvr>
                                        <p:cTn id="33"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12"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pPr>
              <a:lnSpc>
                <a:spcPct val="150000"/>
              </a:lnSpc>
            </a:pPr>
            <a:r>
              <a:rPr lang="zh-CN" altLang="en-US" dirty="0"/>
              <a:t>带罚函数的粒子群算法（</a:t>
            </a:r>
            <a:r>
              <a:rPr lang="en-US" altLang="zh-CN" dirty="0"/>
              <a:t>Particle Swarm Optimization with Penalty Function</a:t>
            </a:r>
            <a:r>
              <a:rPr lang="zh-CN" altLang="en-US" dirty="0"/>
              <a:t>）</a:t>
            </a:r>
            <a:endParaRPr lang="en-US" altLang="zh-CN" dirty="0"/>
          </a:p>
          <a:p>
            <a:pPr marL="457200" lvl="1" indent="0">
              <a:lnSpc>
                <a:spcPct val="150000"/>
              </a:lnSpc>
              <a:buNone/>
            </a:pPr>
            <a:endParaRPr lang="zh-CN" altLang="zh-CN" dirty="0"/>
          </a:p>
        </p:txBody>
      </p:sp>
      <p:sp>
        <p:nvSpPr>
          <p:cNvPr id="2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2" name="标题 1"/>
          <p:cNvSpPr>
            <a:spLocks noGrp="1"/>
          </p:cNvSpPr>
          <p:nvPr>
            <p:ph type="title"/>
          </p:nvPr>
        </p:nvSpPr>
        <p:spPr/>
        <p:txBody>
          <a:bodyPr/>
          <a:lstStyle/>
          <a:p>
            <a:endParaRPr lang="zh-CN" altLang="en-US"/>
          </a:p>
        </p:txBody>
      </p:sp>
      <p:sp>
        <p:nvSpPr>
          <p:cNvPr id="3" name="矩形 2"/>
          <p:cNvSpPr/>
          <p:nvPr/>
        </p:nvSpPr>
        <p:spPr>
          <a:xfrm>
            <a:off x="1403752" y="2294074"/>
            <a:ext cx="9764211"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latin typeface="宋体" panose="02010600030101010101" pitchFamily="2" charset="-122"/>
                <a:ea typeface="宋体" panose="02010600030101010101" pitchFamily="2" charset="-122"/>
              </a:rPr>
              <a:t>改写目标函数，使用罚函数法将约束优化问题转化为无约束优化问题</a:t>
            </a:r>
            <a:endParaRPr lang="zh-CN" altLang="en-US" sz="2400" i="0" dirty="0">
              <a:effectLst/>
              <a:latin typeface="宋体" panose="02010600030101010101" pitchFamily="2" charset="-122"/>
              <a:ea typeface="宋体" panose="02010600030101010101" pitchFamily="2" charset="-122"/>
            </a:endParaRPr>
          </a:p>
        </p:txBody>
      </p:sp>
      <p:sp>
        <p:nvSpPr>
          <p:cNvPr id="4" name="文本框 3"/>
          <p:cNvSpPr txBox="1"/>
          <p:nvPr/>
        </p:nvSpPr>
        <p:spPr>
          <a:xfrm>
            <a:off x="2761131" y="1540629"/>
            <a:ext cx="3057247" cy="523220"/>
          </a:xfrm>
          <a:prstGeom prst="rect">
            <a:avLst/>
          </a:prstGeom>
          <a:noFill/>
        </p:spPr>
        <p:txBody>
          <a:bodyPr wrap="none" rtlCol="0">
            <a:spAutoFit/>
          </a:bodyPr>
          <a:lstStyle/>
          <a:p>
            <a:r>
              <a:rPr lang="zh-CN" altLang="en-US" sz="2800" dirty="0"/>
              <a:t>（有兴趣的自学）</a:t>
            </a:r>
          </a:p>
        </p:txBody>
      </p:sp>
      <p:pic>
        <p:nvPicPr>
          <p:cNvPr id="5" name="图片 4"/>
          <p:cNvPicPr>
            <a:picLocks noChangeAspect="1"/>
          </p:cNvPicPr>
          <p:nvPr/>
        </p:nvPicPr>
        <p:blipFill>
          <a:blip r:embed="rId2"/>
          <a:stretch>
            <a:fillRect/>
          </a:stretch>
        </p:blipFill>
        <p:spPr>
          <a:xfrm>
            <a:off x="4015455" y="2849168"/>
            <a:ext cx="2164589" cy="427402"/>
          </a:xfrm>
          <a:prstGeom prst="rect">
            <a:avLst/>
          </a:prstGeom>
        </p:spPr>
      </p:pic>
      <p:sp>
        <p:nvSpPr>
          <p:cNvPr id="6" name="矩形 5"/>
          <p:cNvSpPr/>
          <p:nvPr/>
        </p:nvSpPr>
        <p:spPr>
          <a:xfrm>
            <a:off x="1627236" y="3467018"/>
            <a:ext cx="8857130" cy="1323439"/>
          </a:xfrm>
          <a:prstGeom prst="rect">
            <a:avLst/>
          </a:prstGeom>
        </p:spPr>
        <p:txBody>
          <a:bodyPr wrap="square">
            <a:spAutoFit/>
          </a:bodyPr>
          <a:lstStyle/>
          <a:p>
            <a:r>
              <a:rPr lang="zh-CN" altLang="en-US" sz="2000" dirty="0">
                <a:latin typeface="宋体" panose="02010600030101010101" pitchFamily="2" charset="-122"/>
                <a:ea typeface="宋体" panose="02010600030101010101" pitchFamily="2" charset="-122"/>
              </a:rPr>
              <a:t>   其中，</a:t>
            </a:r>
            <a:r>
              <a:rPr lang="en-US" altLang="zh-CN" sz="2000" dirty="0">
                <a:latin typeface="宋体" panose="02010600030101010101" pitchFamily="2" charset="-122"/>
                <a:ea typeface="宋体" panose="02010600030101010101" pitchFamily="2" charset="-122"/>
              </a:rPr>
              <a:t>x</a:t>
            </a:r>
            <a:r>
              <a:rPr lang="zh-CN" altLang="en-US" sz="2000" dirty="0">
                <a:latin typeface="宋体" panose="02010600030101010101" pitchFamily="2" charset="-122"/>
                <a:ea typeface="宋体" panose="02010600030101010101" pitchFamily="2" charset="-122"/>
              </a:rPr>
              <a:t>是待优化的变量向量，</a:t>
            </a:r>
            <a:r>
              <a:rPr lang="en-US" altLang="zh-CN" sz="2000" dirty="0">
                <a:latin typeface="宋体" panose="02010600030101010101" pitchFamily="2" charset="-122"/>
                <a:ea typeface="宋体" panose="02010600030101010101" pitchFamily="2" charset="-122"/>
              </a:rPr>
              <a:t>f(x)</a:t>
            </a:r>
            <a:r>
              <a:rPr lang="zh-CN" altLang="en-US" sz="2000" dirty="0">
                <a:latin typeface="宋体" panose="02010600030101010101" pitchFamily="2" charset="-122"/>
                <a:ea typeface="宋体" panose="02010600030101010101" pitchFamily="2" charset="-122"/>
              </a:rPr>
              <a:t>是原始的目标函数，</a:t>
            </a:r>
            <a:r>
              <a:rPr lang="en-US" altLang="zh-CN" sz="2000" dirty="0">
                <a:latin typeface="宋体" panose="02010600030101010101" pitchFamily="2" charset="-122"/>
                <a:ea typeface="宋体" panose="02010600030101010101" pitchFamily="2" charset="-122"/>
              </a:rPr>
              <a:t>P(x)</a:t>
            </a:r>
            <a:r>
              <a:rPr lang="zh-CN" altLang="en-US" sz="2000" dirty="0">
                <a:latin typeface="宋体" panose="02010600030101010101" pitchFamily="2" charset="-122"/>
                <a:ea typeface="宋体" panose="02010600030101010101" pitchFamily="2" charset="-122"/>
              </a:rPr>
              <a:t>是罚函数，它根据变量向量的违反程度，对不符合约束条件的粒子进行惩罚。</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罚函数的形式可以有很多种，例如线性罚函数、二次罚函数、指数罚函数等。具体选择哪种罚函数取决于实际问题的特点。</a:t>
            </a:r>
          </a:p>
        </p:txBody>
      </p:sp>
      <p:sp>
        <p:nvSpPr>
          <p:cNvPr id="7" name="矩形 6"/>
          <p:cNvSpPr/>
          <p:nvPr/>
        </p:nvSpPr>
        <p:spPr>
          <a:xfrm>
            <a:off x="1521759" y="5054945"/>
            <a:ext cx="9316570" cy="1015663"/>
          </a:xfrm>
          <a:prstGeom prst="rect">
            <a:avLst/>
          </a:prstGeom>
        </p:spPr>
        <p:txBody>
          <a:bodyPr wrap="square">
            <a:spAutoFit/>
          </a:bodyPr>
          <a:lstStyle/>
          <a:p>
            <a:r>
              <a:rPr lang="zh-CN" altLang="en-US" sz="2000" dirty="0">
                <a:solidFill>
                  <a:srgbClr val="4D4D4D"/>
                </a:solidFill>
                <a:latin typeface="宋体" panose="02010600030101010101" pitchFamily="2" charset="-122"/>
                <a:ea typeface="宋体" panose="02010600030101010101" pitchFamily="2" charset="-122"/>
              </a:rPr>
              <a:t>    每个粒子在更新位置和速度时，需要考虑当前位置是否满足约束条件。</a:t>
            </a:r>
            <a:r>
              <a:rPr lang="zh-CN" altLang="en-US" sz="2000" b="1" dirty="0">
                <a:latin typeface="宋体" panose="02010600030101010101" pitchFamily="2" charset="-122"/>
                <a:ea typeface="宋体" panose="02010600030101010101" pitchFamily="2" charset="-122"/>
              </a:rPr>
              <a:t>对于不符合约束条件的粒子，还需要根据罚函数计算出惩罚值，并加到粒子的目标函数值上，以便在适应度排序时进行考虑。</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0759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753" y="819150"/>
            <a:ext cx="7165109" cy="5373832"/>
          </a:xfrm>
        </p:spPr>
      </p:pic>
      <p:sp>
        <p:nvSpPr>
          <p:cNvPr id="3" name="标题 2"/>
          <p:cNvSpPr>
            <a:spLocks noGrp="1"/>
          </p:cNvSpPr>
          <p:nvPr>
            <p:ph type="title"/>
          </p:nvPr>
        </p:nvSpPr>
        <p:spPr/>
        <p:txBody>
          <a:bodyPr/>
          <a:lstStyle/>
          <a:p>
            <a:endParaRPr lang="zh-CN" altLang="en-US"/>
          </a:p>
        </p:txBody>
      </p:sp>
      <p:sp>
        <p:nvSpPr>
          <p:cNvPr id="5" name="标题 2"/>
          <p:cNvSpPr txBox="1">
            <a:spLocks/>
          </p:cNvSpPr>
          <p:nvPr/>
        </p:nvSpPr>
        <p:spPr>
          <a:xfrm>
            <a:off x="110836" y="2251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粒子群算法</a:t>
            </a:r>
            <a:endParaRPr lang="zh-CN" altLang="en-US" dirty="0"/>
          </a:p>
        </p:txBody>
      </p:sp>
    </p:spTree>
    <p:extLst>
      <p:ext uri="{BB962C8B-B14F-4D97-AF65-F5344CB8AC3E}">
        <p14:creationId xmlns:p14="http://schemas.microsoft.com/office/powerpoint/2010/main" val="14957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粒子群算法缺点</a:t>
            </a:r>
          </a:p>
        </p:txBody>
      </p:sp>
      <p:sp>
        <p:nvSpPr>
          <p:cNvPr id="3" name="标题 2"/>
          <p:cNvSpPr>
            <a:spLocks noGrp="1"/>
          </p:cNvSpPr>
          <p:nvPr>
            <p:ph type="title"/>
          </p:nvPr>
        </p:nvSpPr>
        <p:spPr/>
        <p:txBody>
          <a:bodyPr/>
          <a:lstStyle/>
          <a:p>
            <a:endParaRPr lang="zh-CN" altLang="en-US"/>
          </a:p>
        </p:txBody>
      </p:sp>
      <p:sp>
        <p:nvSpPr>
          <p:cNvPr id="4" name="矩形 3"/>
          <p:cNvSpPr/>
          <p:nvPr/>
        </p:nvSpPr>
        <p:spPr>
          <a:xfrm>
            <a:off x="1199322" y="1260834"/>
            <a:ext cx="9962322" cy="4708981"/>
          </a:xfrm>
          <a:prstGeom prst="rect">
            <a:avLst/>
          </a:prstGeom>
        </p:spPr>
        <p:txBody>
          <a:bodyPr wrap="square">
            <a:spAutoFit/>
          </a:bodyPr>
          <a:lstStyle/>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容易陷入局部最优</a:t>
            </a:r>
            <a:r>
              <a:rPr lang="zh-CN" altLang="en-US" sz="2000" dirty="0">
                <a:solidFill>
                  <a:srgbClr val="05073B"/>
                </a:solidFill>
                <a:latin typeface="宋体" panose="02010600030101010101" pitchFamily="2" charset="-122"/>
                <a:ea typeface="宋体" panose="02010600030101010101" pitchFamily="2" charset="-122"/>
              </a:rPr>
              <a:t>：粒子群算法在搜索过程中，如果初始粒子分布不合理或者搜索空间中存在多个局部最优解，算法很容易陷入其中一个局部最优解。</a:t>
            </a:r>
          </a:p>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参数选择敏感</a:t>
            </a:r>
            <a:r>
              <a:rPr lang="zh-CN" altLang="en-US" sz="2000" dirty="0">
                <a:solidFill>
                  <a:srgbClr val="05073B"/>
                </a:solidFill>
                <a:latin typeface="宋体" panose="02010600030101010101" pitchFamily="2" charset="-122"/>
                <a:ea typeface="宋体" panose="02010600030101010101" pitchFamily="2" charset="-122"/>
              </a:rPr>
              <a:t>：粒子群算法的性能受到多个参数的影响，如惯性权重、学习因子等。这些参数的选择对于算法的收敛速度和搜索精度至关重要，但目前并没有一套通用的参数选择标准，往往需要根据具体问题进行调整。</a:t>
            </a:r>
          </a:p>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收敛速度不稳定</a:t>
            </a:r>
            <a:r>
              <a:rPr lang="zh-CN" altLang="en-US" sz="2000" dirty="0">
                <a:solidFill>
                  <a:srgbClr val="05073B"/>
                </a:solidFill>
                <a:latin typeface="宋体" panose="02010600030101010101" pitchFamily="2" charset="-122"/>
                <a:ea typeface="宋体" panose="02010600030101010101" pitchFamily="2" charset="-122"/>
              </a:rPr>
              <a:t>：粒子群算法的收敛速度受到种群规模、迭代次数等因素的影响。在某些情况下，算法可能收敛速度较慢，需要较长的计算时间才能找到满意解。</a:t>
            </a:r>
          </a:p>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缺乏理论基础</a:t>
            </a:r>
            <a:r>
              <a:rPr lang="zh-CN" altLang="en-US" sz="2000" dirty="0">
                <a:solidFill>
                  <a:srgbClr val="05073B"/>
                </a:solidFill>
                <a:latin typeface="宋体" panose="02010600030101010101" pitchFamily="2" charset="-122"/>
                <a:ea typeface="宋体" panose="02010600030101010101" pitchFamily="2" charset="-122"/>
              </a:rPr>
              <a:t>：粒子群算法的理论基础相对薄弱，其收敛性、稳定性等方面的理论分析尚不完善。这使得算法的应用受到一定的限制，难以在一些对理论要求较高的领域得到广泛应用。</a:t>
            </a:r>
          </a:p>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离散和组合优化问题处理困难</a:t>
            </a:r>
            <a:r>
              <a:rPr lang="zh-CN" altLang="en-US" sz="2000" dirty="0">
                <a:solidFill>
                  <a:srgbClr val="05073B"/>
                </a:solidFill>
                <a:latin typeface="宋体" panose="02010600030101010101" pitchFamily="2" charset="-122"/>
                <a:ea typeface="宋体" panose="02010600030101010101" pitchFamily="2" charset="-122"/>
              </a:rPr>
              <a:t>：由于算法是基于实数编码的，对于离散变量或组合空间的问题，需要进行额外的编码和解码操作，增加了算法的复杂性和计算成本。</a:t>
            </a:r>
          </a:p>
          <a:p>
            <a:pPr>
              <a:buFont typeface="+mj-lt"/>
              <a:buAutoNum type="arabicPeriod"/>
            </a:pPr>
            <a:r>
              <a:rPr lang="zh-CN" altLang="en-US" sz="2000" b="1" dirty="0">
                <a:solidFill>
                  <a:srgbClr val="05073B"/>
                </a:solidFill>
                <a:latin typeface="宋体" panose="02010600030101010101" pitchFamily="2" charset="-122"/>
                <a:ea typeface="宋体" panose="02010600030101010101" pitchFamily="2" charset="-122"/>
              </a:rPr>
              <a:t>高维问题处理困难</a:t>
            </a:r>
            <a:r>
              <a:rPr lang="zh-CN" altLang="en-US" sz="2000" dirty="0">
                <a:solidFill>
                  <a:srgbClr val="05073B"/>
                </a:solidFill>
                <a:latin typeface="宋体" panose="02010600030101010101" pitchFamily="2" charset="-122"/>
                <a:ea typeface="宋体" panose="02010600030101010101" pitchFamily="2" charset="-122"/>
              </a:rPr>
              <a:t>：对于高维问题，粒子群算法的搜索空间会急剧增大，导致算法的计算量剧增，搜索效率降低。此外，高维问题中的变量之间可能存在复杂的关联关系，使得算法在寻找全局最优解时面临更大的挑战。</a:t>
            </a:r>
            <a:endParaRPr lang="zh-CN" altLang="en-US" sz="2000" b="0" i="0" dirty="0">
              <a:solidFill>
                <a:srgbClr val="05073B"/>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89322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粒子群算法与遗传算法比较</a:t>
            </a:r>
            <a:endParaRPr lang="en-US" altLang="zh-CN" dirty="0"/>
          </a:p>
          <a:p>
            <a:pPr lvl="1">
              <a:lnSpc>
                <a:spcPct val="150000"/>
              </a:lnSpc>
            </a:pPr>
            <a:r>
              <a:rPr lang="zh-CN" altLang="en-US" dirty="0"/>
              <a:t>相同点：</a:t>
            </a:r>
            <a:endParaRPr lang="en-US" altLang="zh-CN" dirty="0"/>
          </a:p>
          <a:p>
            <a:pPr marL="1371600" lvl="2" indent="-457200">
              <a:lnSpc>
                <a:spcPct val="150000"/>
              </a:lnSpc>
              <a:buFont typeface="+mj-ea"/>
              <a:buAutoNum type="circleNumDbPlain"/>
            </a:pPr>
            <a:r>
              <a:rPr lang="zh-CN" altLang="en-US" dirty="0"/>
              <a:t>仿生算法</a:t>
            </a:r>
            <a:endParaRPr lang="en-US" altLang="zh-CN" dirty="0"/>
          </a:p>
          <a:p>
            <a:pPr marL="1371600" lvl="2" indent="-457200">
              <a:lnSpc>
                <a:spcPct val="150000"/>
              </a:lnSpc>
              <a:buFont typeface="+mj-ea"/>
              <a:buAutoNum type="circleNumDbPlain"/>
            </a:pPr>
            <a:r>
              <a:rPr lang="zh-CN" altLang="en-US" dirty="0"/>
              <a:t>全局优化方法</a:t>
            </a:r>
            <a:endParaRPr lang="en-US" altLang="zh-CN" dirty="0"/>
          </a:p>
          <a:p>
            <a:pPr marL="1371600" lvl="2" indent="-457200">
              <a:lnSpc>
                <a:spcPct val="150000"/>
              </a:lnSpc>
              <a:buFont typeface="+mj-ea"/>
              <a:buAutoNum type="circleNumDbPlain"/>
            </a:pPr>
            <a:r>
              <a:rPr lang="zh-CN" altLang="en-US" dirty="0"/>
              <a:t>随机搜索算法</a:t>
            </a:r>
            <a:endParaRPr lang="en-US" altLang="zh-CN" dirty="0"/>
          </a:p>
          <a:p>
            <a:pPr marL="1371600" lvl="2" indent="-457200">
              <a:lnSpc>
                <a:spcPct val="150000"/>
              </a:lnSpc>
              <a:buFont typeface="+mj-ea"/>
              <a:buAutoNum type="circleNumDbPlain"/>
            </a:pPr>
            <a:r>
              <a:rPr lang="zh-CN" altLang="en-US" dirty="0"/>
              <a:t>隐含并行性</a:t>
            </a:r>
            <a:endParaRPr lang="en-US" altLang="zh-CN" dirty="0"/>
          </a:p>
          <a:p>
            <a:pPr marL="1371600" lvl="2" indent="-457200">
              <a:lnSpc>
                <a:spcPct val="150000"/>
              </a:lnSpc>
              <a:buFont typeface="+mj-ea"/>
              <a:buAutoNum type="circleNumDbPlain"/>
            </a:pPr>
            <a:r>
              <a:rPr lang="zh-CN" altLang="en-US" dirty="0"/>
              <a:t>根据个体的适配信息进行搜索，因此不受函数约束条件的限制，如连续性、可导性等</a:t>
            </a:r>
            <a:endParaRPr lang="en-US" altLang="zh-CN" dirty="0"/>
          </a:p>
          <a:p>
            <a:pPr marL="1371600" lvl="2" indent="-457200">
              <a:lnSpc>
                <a:spcPct val="150000"/>
              </a:lnSpc>
              <a:buFont typeface="+mj-ea"/>
              <a:buAutoNum type="circleNumDbPlain"/>
            </a:pPr>
            <a:r>
              <a:rPr lang="zh-CN" altLang="en-US" dirty="0"/>
              <a:t>对高维复杂问题，往往会遇到早熟收敛和收敛性能差的缺点，都无法保证收敛到全局最优点。 </a:t>
            </a:r>
            <a:endParaRPr lang="en-US" altLang="zh-CN" dirty="0"/>
          </a:p>
          <a:p>
            <a:pPr lvl="2">
              <a:lnSpc>
                <a:spcPct val="150000"/>
              </a:lnSpc>
            </a:pPr>
            <a:endParaRPr lang="zh-CN" altLang="en-US" dirty="0"/>
          </a:p>
        </p:txBody>
      </p:sp>
      <p:sp>
        <p:nvSpPr>
          <p:cNvPr id="3" name="标题 2"/>
          <p:cNvSpPr>
            <a:spLocks noGrp="1"/>
          </p:cNvSpPr>
          <p:nvPr>
            <p:ph type="title"/>
          </p:nvPr>
        </p:nvSpPr>
        <p:spPr/>
        <p:txBody>
          <a:bodyPr/>
          <a:lstStyle/>
          <a:p>
            <a:r>
              <a:rPr lang="zh-CN" altLang="en-US" dirty="0"/>
              <a:t>粒子群算法</a:t>
            </a:r>
          </a:p>
        </p:txBody>
      </p:sp>
    </p:spTree>
    <p:extLst>
      <p:ext uri="{BB962C8B-B14F-4D97-AF65-F5344CB8AC3E}">
        <p14:creationId xmlns:p14="http://schemas.microsoft.com/office/powerpoint/2010/main" val="400833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05069" y="661663"/>
            <a:ext cx="10336695" cy="5838528"/>
          </a:xfrm>
        </p:spPr>
        <p:txBody>
          <a:bodyPr>
            <a:normAutofit fontScale="32500" lnSpcReduction="20000"/>
          </a:bodyPr>
          <a:lstStyle/>
          <a:p>
            <a:pPr>
              <a:lnSpc>
                <a:spcPts val="2880"/>
              </a:lnSpc>
            </a:pPr>
            <a:r>
              <a:rPr lang="zh-CN" altLang="en-US" sz="7400" b="1" dirty="0"/>
              <a:t>不同点：</a:t>
            </a:r>
            <a:endParaRPr lang="en-US" altLang="zh-CN" sz="7400" b="1" dirty="0"/>
          </a:p>
          <a:p>
            <a:pPr marL="514350" indent="-514350">
              <a:lnSpc>
                <a:spcPts val="2880"/>
              </a:lnSpc>
              <a:spcBef>
                <a:spcPts val="600"/>
              </a:spcBef>
              <a:buFont typeface="+mj-ea"/>
              <a:buAutoNum type="circleNumDbPlain"/>
            </a:pPr>
            <a:r>
              <a:rPr lang="en-US" altLang="zh-CN" sz="6200" dirty="0"/>
              <a:t>PSO</a:t>
            </a:r>
            <a:r>
              <a:rPr lang="zh-CN" altLang="en-US" sz="6200" dirty="0"/>
              <a:t>有记忆，好的解的知识所有粒子都保存，而</a:t>
            </a:r>
            <a:r>
              <a:rPr lang="en-US" altLang="zh-CN" sz="6200" dirty="0"/>
              <a:t>GA</a:t>
            </a:r>
            <a:r>
              <a:rPr lang="zh-CN" altLang="en-US" sz="6200" dirty="0"/>
              <a:t>没有记忆，以前的知识随着种群的改变被破坏。 </a:t>
            </a:r>
            <a:endParaRPr lang="en-US" altLang="zh-CN" sz="6200" dirty="0"/>
          </a:p>
          <a:p>
            <a:pPr marL="514350" indent="-514350">
              <a:lnSpc>
                <a:spcPts val="2880"/>
              </a:lnSpc>
              <a:spcBef>
                <a:spcPts val="600"/>
              </a:spcBef>
              <a:buFont typeface="+mj-ea"/>
              <a:buAutoNum type="circleNumDbPlain"/>
            </a:pPr>
            <a:r>
              <a:rPr lang="zh-CN" altLang="en-US" sz="6200" dirty="0"/>
              <a:t> 在</a:t>
            </a:r>
            <a:r>
              <a:rPr lang="en-US" altLang="zh-CN" sz="6200" dirty="0"/>
              <a:t>GA</a:t>
            </a:r>
            <a:r>
              <a:rPr lang="zh-CN" altLang="en-US" sz="6200" dirty="0"/>
              <a:t>算法中，染色体之间相互共享信息，所以整个种群的移动是比较均匀地向最优区域移动。</a:t>
            </a:r>
            <a:r>
              <a:rPr lang="en-US" altLang="zh-CN" sz="6200" dirty="0"/>
              <a:t>PSO</a:t>
            </a:r>
            <a:r>
              <a:rPr lang="zh-CN" altLang="en-US" sz="6200" dirty="0"/>
              <a:t>中的粒子仅仅通过当前搜索到最优点进行共享信息，所以很大程度上这是一种单项信息共享机制，整个搜索更新过程是跟随当前最优解的过程。在大多数情况下，所有粒子可能比遗传算法中的进化个体以</a:t>
            </a:r>
            <a:r>
              <a:rPr lang="zh-CN" altLang="en-US" sz="6200" b="1" dirty="0"/>
              <a:t>更快</a:t>
            </a:r>
            <a:r>
              <a:rPr lang="zh-CN" altLang="en-US" sz="6200" dirty="0"/>
              <a:t>速度</a:t>
            </a:r>
            <a:r>
              <a:rPr lang="zh-CN" altLang="en-US" sz="6200" b="1" dirty="0"/>
              <a:t>收敛</a:t>
            </a:r>
            <a:r>
              <a:rPr lang="zh-CN" altLang="en-US" sz="6200" dirty="0"/>
              <a:t>于最优解。 </a:t>
            </a:r>
            <a:endParaRPr lang="en-US" altLang="zh-CN" sz="6200" dirty="0"/>
          </a:p>
          <a:p>
            <a:pPr marL="514350" indent="-514350">
              <a:lnSpc>
                <a:spcPts val="2880"/>
              </a:lnSpc>
              <a:spcBef>
                <a:spcPts val="600"/>
              </a:spcBef>
              <a:buFont typeface="+mj-ea"/>
              <a:buAutoNum type="circleNumDbPlain"/>
            </a:pPr>
            <a:r>
              <a:rPr lang="zh-CN" altLang="en-US" sz="6200" dirty="0"/>
              <a:t> </a:t>
            </a:r>
            <a:r>
              <a:rPr lang="en-US" altLang="zh-CN" sz="6200" dirty="0"/>
              <a:t>GA</a:t>
            </a:r>
            <a:r>
              <a:rPr lang="zh-CN" altLang="en-US" sz="6200" dirty="0"/>
              <a:t>的编码技术和遗传操作比较简单，而</a:t>
            </a:r>
            <a:r>
              <a:rPr lang="en-US" altLang="zh-CN" sz="6200" dirty="0"/>
              <a:t>PSO</a:t>
            </a:r>
            <a:r>
              <a:rPr lang="zh-CN" altLang="en-US" sz="6200" dirty="0"/>
              <a:t>相对于</a:t>
            </a:r>
            <a:r>
              <a:rPr lang="en-US" altLang="zh-CN" sz="6200" dirty="0"/>
              <a:t>GA</a:t>
            </a:r>
            <a:r>
              <a:rPr lang="zh-CN" altLang="en-US" sz="6200" dirty="0"/>
              <a:t>，不需要编码，没有交叉和变异操作，粒子只是通过内部速度进行更新，因此原理更简单、参数更少、实现更容易。 </a:t>
            </a:r>
            <a:endParaRPr lang="en-US" altLang="zh-CN" sz="6200" dirty="0"/>
          </a:p>
          <a:p>
            <a:pPr marL="514350" indent="-514350">
              <a:lnSpc>
                <a:spcPts val="2880"/>
              </a:lnSpc>
              <a:spcBef>
                <a:spcPts val="600"/>
              </a:spcBef>
              <a:buFont typeface="+mj-ea"/>
              <a:buAutoNum type="circleNumDbPlain"/>
            </a:pPr>
            <a:r>
              <a:rPr lang="zh-CN" altLang="en-US" sz="6200" dirty="0"/>
              <a:t> 在收敛性方面，</a:t>
            </a:r>
            <a:r>
              <a:rPr lang="en-US" altLang="zh-CN" sz="6200" dirty="0"/>
              <a:t>GA</a:t>
            </a:r>
            <a:r>
              <a:rPr lang="zh-CN" altLang="en-US" sz="6200" dirty="0"/>
              <a:t>己经有了较成熟的收敛性分析方法，并且可对收敛速度进行估计；而</a:t>
            </a:r>
            <a:r>
              <a:rPr lang="en-US" altLang="zh-CN" sz="6200" dirty="0"/>
              <a:t>PSO</a:t>
            </a:r>
            <a:r>
              <a:rPr lang="zh-CN" altLang="en-US" sz="6200" dirty="0"/>
              <a:t>这方面的研究还比较薄弱。尽管已经有简化确定性版本的收敛性分析，但将确定性向随机性的转化尚需进一步研究。 </a:t>
            </a:r>
            <a:endParaRPr lang="en-US" altLang="zh-CN" sz="6200" dirty="0"/>
          </a:p>
          <a:p>
            <a:pPr marL="514350" indent="-514350">
              <a:lnSpc>
                <a:spcPts val="2880"/>
              </a:lnSpc>
              <a:spcBef>
                <a:spcPts val="600"/>
              </a:spcBef>
              <a:buFont typeface="+mj-ea"/>
              <a:buAutoNum type="circleNumDbPlain"/>
            </a:pPr>
            <a:r>
              <a:rPr lang="zh-CN" altLang="en-US" sz="6200" dirty="0"/>
              <a:t> 在应用方面，</a:t>
            </a:r>
            <a:r>
              <a:rPr lang="en-US" altLang="zh-CN" sz="6200" dirty="0"/>
              <a:t>PSO</a:t>
            </a:r>
            <a:r>
              <a:rPr lang="zh-CN" altLang="en-US" sz="6200" dirty="0"/>
              <a:t>算法主要应用于连续问题，包括神经网络训练和函数优化等，而</a:t>
            </a:r>
            <a:r>
              <a:rPr lang="en-US" altLang="zh-CN" sz="6200" dirty="0"/>
              <a:t>GA</a:t>
            </a:r>
            <a:r>
              <a:rPr lang="zh-CN" altLang="en-US" sz="6200" dirty="0"/>
              <a:t>除了连续问题之外，还可用于离散问题，比如</a:t>
            </a:r>
            <a:r>
              <a:rPr lang="en-US" altLang="zh-CN" sz="6200" dirty="0"/>
              <a:t>TSP</a:t>
            </a:r>
            <a:r>
              <a:rPr lang="zh-CN" altLang="en-US" sz="6200" dirty="0"/>
              <a:t>问题、货郎担问题、工作车间调度等。</a:t>
            </a:r>
          </a:p>
        </p:txBody>
      </p:sp>
      <p:sp>
        <p:nvSpPr>
          <p:cNvPr id="3" name="标题 2"/>
          <p:cNvSpPr>
            <a:spLocks noGrp="1"/>
          </p:cNvSpPr>
          <p:nvPr>
            <p:ph type="title"/>
          </p:nvPr>
        </p:nvSpPr>
        <p:spPr/>
        <p:txBody>
          <a:bodyPr/>
          <a:lstStyle/>
          <a:p>
            <a:r>
              <a:rPr lang="zh-CN" altLang="en-US" dirty="0"/>
              <a:t>粒子群算法</a:t>
            </a:r>
          </a:p>
        </p:txBody>
      </p:sp>
    </p:spTree>
    <p:extLst>
      <p:ext uri="{BB962C8B-B14F-4D97-AF65-F5344CB8AC3E}">
        <p14:creationId xmlns:p14="http://schemas.microsoft.com/office/powerpoint/2010/main" val="247856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r>
              <a:rPr lang="zh-CN" altLang="en-US" dirty="0"/>
              <a:t>粒子群算法与遗传算法的融合</a:t>
            </a:r>
            <a:endParaRPr lang="en-US" altLang="zh-CN" dirty="0"/>
          </a:p>
          <a:p>
            <a:pPr lvl="1">
              <a:lnSpc>
                <a:spcPct val="150000"/>
              </a:lnSpc>
            </a:pPr>
            <a:r>
              <a:rPr lang="zh-CN" altLang="en-US" dirty="0"/>
              <a:t>将遗传算法和粒子群优化算法交替应用</a:t>
            </a:r>
            <a:r>
              <a:rPr lang="en-US" altLang="zh-CN" dirty="0"/>
              <a:t>:</a:t>
            </a:r>
            <a:r>
              <a:rPr lang="zh-CN" altLang="en-US" dirty="0"/>
              <a:t>先使用遗传算法产生新的种群，再用粒子群算法寻优。</a:t>
            </a:r>
            <a:endParaRPr lang="en-US" altLang="zh-CN" dirty="0"/>
          </a:p>
          <a:p>
            <a:pPr lvl="1">
              <a:lnSpc>
                <a:spcPct val="150000"/>
              </a:lnSpc>
            </a:pPr>
            <a:r>
              <a:rPr lang="zh-CN" altLang="en-US" dirty="0"/>
              <a:t>将遗传算法和粒子群优化算法的操作进行混合，形成新的操作规则。例如，可以将遗传算法的选择操作和粒子群优化算法的更新操作进行结合</a:t>
            </a:r>
            <a:endParaRPr lang="en-US" altLang="zh-CN" dirty="0"/>
          </a:p>
          <a:p>
            <a:r>
              <a:rPr lang="en-US" altLang="zh-CN" dirty="0"/>
              <a:t>……..</a:t>
            </a:r>
            <a:endParaRPr lang="zh-CN" altLang="en-US" dirty="0"/>
          </a:p>
        </p:txBody>
      </p:sp>
      <p:sp>
        <p:nvSpPr>
          <p:cNvPr id="3" name="标题 2"/>
          <p:cNvSpPr>
            <a:spLocks noGrp="1"/>
          </p:cNvSpPr>
          <p:nvPr>
            <p:ph type="title"/>
          </p:nvPr>
        </p:nvSpPr>
        <p:spPr/>
        <p:txBody>
          <a:bodyPr/>
          <a:lstStyle/>
          <a:p>
            <a:endParaRPr lang="zh-CN" altLang="en-US"/>
          </a:p>
        </p:txBody>
      </p:sp>
      <p:sp>
        <p:nvSpPr>
          <p:cNvPr id="4"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粒子群算法</a:t>
            </a:r>
            <a:endParaRPr lang="zh-CN" altLang="en-US" dirty="0"/>
          </a:p>
        </p:txBody>
      </p:sp>
    </p:spTree>
    <p:extLst>
      <p:ext uri="{BB962C8B-B14F-4D97-AF65-F5344CB8AC3E}">
        <p14:creationId xmlns:p14="http://schemas.microsoft.com/office/powerpoint/2010/main" val="145680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b="1" dirty="0">
                <a:ea typeface="楷体_GB2312" pitchFamily="1" charset="-122"/>
              </a:rPr>
              <a:t>粒子群</a:t>
            </a:r>
            <a:r>
              <a:rPr lang="zh-CN" altLang="zh-CN" b="1" dirty="0">
                <a:latin typeface="Times New Roman" panose="02020603050405020304" pitchFamily="18" charset="0"/>
                <a:ea typeface="楷体_GB2312" pitchFamily="1" charset="-122"/>
              </a:rPr>
              <a:t>算法的基本思想</a:t>
            </a:r>
          </a:p>
          <a:p>
            <a:endParaRPr lang="zh-CN" altLang="en-US" dirty="0"/>
          </a:p>
        </p:txBody>
      </p:sp>
      <p:sp>
        <p:nvSpPr>
          <p:cNvPr id="3" name="标题 2"/>
          <p:cNvSpPr>
            <a:spLocks noGrp="1"/>
          </p:cNvSpPr>
          <p:nvPr>
            <p:ph type="title"/>
          </p:nvPr>
        </p:nvSpPr>
        <p:spPr/>
        <p:txBody>
          <a:bodyPr/>
          <a:lstStyle/>
          <a:p>
            <a:r>
              <a:rPr lang="zh-CN" altLang="en-US" dirty="0"/>
              <a:t>粒子群算法</a:t>
            </a:r>
          </a:p>
        </p:txBody>
      </p:sp>
      <p:sp>
        <p:nvSpPr>
          <p:cNvPr id="4" name="Rectangle 2"/>
          <p:cNvSpPr>
            <a:spLocks noChangeArrowheads="1"/>
          </p:cNvSpPr>
          <p:nvPr/>
        </p:nvSpPr>
        <p:spPr bwMode="auto">
          <a:xfrm>
            <a:off x="1278731" y="522515"/>
            <a:ext cx="82296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a:lstStyle>
          <a:p>
            <a:endParaRPr lang="zh-CN" altLang="zh-CN" sz="2800" b="1" dirty="0">
              <a:solidFill>
                <a:schemeClr val="tx1"/>
              </a:solidFill>
              <a:latin typeface="Times New Roman" panose="02020603050405020304" pitchFamily="18" charset="0"/>
              <a:ea typeface="楷体_GB2312" pitchFamily="1" charset="-122"/>
            </a:endParaRPr>
          </a:p>
        </p:txBody>
      </p:sp>
      <p:sp>
        <p:nvSpPr>
          <p:cNvPr id="5" name="Rectangle 3"/>
          <p:cNvSpPr>
            <a:spLocks noChangeArrowheads="1"/>
          </p:cNvSpPr>
          <p:nvPr/>
        </p:nvSpPr>
        <p:spPr bwMode="auto">
          <a:xfrm>
            <a:off x="1312068" y="1465490"/>
            <a:ext cx="9624155" cy="4678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zh-CN" altLang="zh-CN" dirty="0">
                <a:solidFill>
                  <a:schemeClr val="tx1"/>
                </a:solidFill>
                <a:latin typeface="宋体" panose="02010600030101010101" pitchFamily="2" charset="-122"/>
                <a:ea typeface="宋体" panose="02010600030101010101" pitchFamily="2" charset="-122"/>
              </a:rPr>
              <a:t>粒子群算法的思想源于对鸟群捕食行为的研究．</a:t>
            </a:r>
          </a:p>
          <a:p>
            <a:pPr>
              <a:spcAft>
                <a:spcPts val="1200"/>
              </a:spcAft>
            </a:pPr>
            <a:r>
              <a:rPr lang="zh-CN" altLang="zh-CN" dirty="0">
                <a:solidFill>
                  <a:schemeClr val="tx1"/>
                </a:solidFill>
                <a:latin typeface="宋体" panose="02010600030101010101" pitchFamily="2" charset="-122"/>
                <a:ea typeface="宋体" panose="02010600030101010101" pitchFamily="2" charset="-122"/>
              </a:rPr>
              <a:t>模拟鸟集群飞行觅食的行为，鸟之间通过集体的协作使群体达到最优目的，是一种基于Swarm Intelligence</a:t>
            </a:r>
            <a:r>
              <a:rPr lang="zh-CN" altLang="en-US" dirty="0">
                <a:solidFill>
                  <a:schemeClr val="tx1"/>
                </a:solidFill>
                <a:latin typeface="宋体" panose="02010600030101010101" pitchFamily="2" charset="-122"/>
                <a:ea typeface="宋体" panose="02010600030101010101" pitchFamily="2" charset="-122"/>
              </a:rPr>
              <a:t>（</a:t>
            </a:r>
            <a:r>
              <a:rPr lang="zh-CN" altLang="en-US" dirty="0"/>
              <a:t>集群智能</a:t>
            </a:r>
            <a:r>
              <a:rPr lang="zh-CN" altLang="en-US" dirty="0">
                <a:solidFill>
                  <a:schemeClr val="tx1"/>
                </a:solidFill>
                <a:latin typeface="宋体" panose="02010600030101010101" pitchFamily="2" charset="-122"/>
                <a:ea typeface="宋体" panose="02010600030101010101" pitchFamily="2" charset="-122"/>
              </a:rPr>
              <a:t>）</a:t>
            </a:r>
            <a:r>
              <a:rPr lang="zh-CN" altLang="zh-CN" dirty="0">
                <a:solidFill>
                  <a:schemeClr val="tx1"/>
                </a:solidFill>
                <a:latin typeface="宋体" panose="02010600030101010101" pitchFamily="2" charset="-122"/>
                <a:ea typeface="宋体" panose="02010600030101010101" pitchFamily="2" charset="-122"/>
              </a:rPr>
              <a:t>的优化方法</a:t>
            </a:r>
            <a:r>
              <a:rPr lang="zh-CN" altLang="zh-CN" dirty="0">
                <a:latin typeface="宋体" panose="02010600030101010101" pitchFamily="2" charset="-122"/>
                <a:ea typeface="宋体" panose="02010600030101010101" pitchFamily="2" charset="-122"/>
              </a:rPr>
              <a:t>。</a:t>
            </a:r>
            <a:endParaRPr lang="zh-CN" altLang="zh-CN" dirty="0">
              <a:solidFill>
                <a:schemeClr val="tx1"/>
              </a:solidFill>
              <a:latin typeface="宋体" panose="02010600030101010101" pitchFamily="2" charset="-122"/>
              <a:ea typeface="宋体" panose="02010600030101010101" pitchFamily="2" charset="-122"/>
            </a:endParaRPr>
          </a:p>
          <a:p>
            <a:pPr>
              <a:spcAft>
                <a:spcPts val="1200"/>
              </a:spcAft>
            </a:pPr>
            <a:r>
              <a:rPr lang="zh-CN" altLang="zh-CN" dirty="0">
                <a:solidFill>
                  <a:schemeClr val="tx1"/>
                </a:solidFill>
                <a:latin typeface="宋体" panose="02010600030101010101" pitchFamily="2" charset="-122"/>
                <a:ea typeface="宋体" panose="02010600030101010101" pitchFamily="2" charset="-122"/>
              </a:rPr>
              <a:t>马良教授在他的著作《蚁群优化算法》一书的前言中写到</a:t>
            </a:r>
            <a:r>
              <a:rPr lang="zh-CN" altLang="zh-CN" dirty="0">
                <a:solidFill>
                  <a:schemeClr val="tx1"/>
                </a:solidFill>
                <a:latin typeface="楷体_GB2312" pitchFamily="1" charset="-122"/>
                <a:ea typeface="楷体_GB2312" pitchFamily="1" charset="-122"/>
              </a:rPr>
              <a:t>：</a:t>
            </a: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r>
              <a:rPr lang="zh-CN" altLang="zh-CN" dirty="0">
                <a:solidFill>
                  <a:schemeClr val="bg1"/>
                </a:solidFill>
                <a:latin typeface="楷体_GB2312" pitchFamily="1" charset="-122"/>
                <a:ea typeface="楷体_GB2312" pitchFamily="1" charset="-122"/>
              </a:rPr>
              <a:t>大自然对我们的最大恩赐！</a:t>
            </a:r>
          </a:p>
        </p:txBody>
      </p:sp>
      <p:sp>
        <p:nvSpPr>
          <p:cNvPr id="6" name="Oval 4" descr="紫色网格"/>
          <p:cNvSpPr>
            <a:spLocks noChangeArrowheads="1"/>
          </p:cNvSpPr>
          <p:nvPr/>
        </p:nvSpPr>
        <p:spPr bwMode="auto">
          <a:xfrm>
            <a:off x="2722595" y="3711866"/>
            <a:ext cx="6613430" cy="2268310"/>
          </a:xfrm>
          <a:prstGeom prst="ellipse">
            <a:avLst/>
          </a:prstGeom>
          <a:blipFill dpi="0" rotWithShape="1">
            <a:blip r:embed="rId2"/>
            <a:srcRect/>
            <a:tile tx="0" ty="0" sx="100000" sy="100000" flip="none" algn="tl"/>
          </a:blipFill>
          <a:ln w="38100" cap="flat" cmpd="sng">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b="1">
                <a:solidFill>
                  <a:schemeClr val="bg1"/>
                </a:solidFill>
                <a:ea typeface="楷体_GB2312" pitchFamily="1" charset="-122"/>
              </a:rPr>
              <a:t>“</a:t>
            </a:r>
            <a:r>
              <a:rPr lang="zh-CN" altLang="en-US" sz="2400" b="1">
                <a:solidFill>
                  <a:schemeClr val="bg1"/>
                </a:solidFill>
                <a:latin typeface="楷体_GB2312" pitchFamily="1" charset="-122"/>
                <a:ea typeface="楷体_GB2312" pitchFamily="1" charset="-122"/>
              </a:rPr>
              <a:t>自然界的蚁群、鸟群、鱼群、</a:t>
            </a:r>
          </a:p>
          <a:p>
            <a:pPr algn="ctr"/>
            <a:r>
              <a:rPr lang="zh-CN" altLang="en-US" sz="2400" b="1">
                <a:solidFill>
                  <a:schemeClr val="bg1"/>
                </a:solidFill>
                <a:latin typeface="楷体_GB2312" pitchFamily="1" charset="-122"/>
                <a:ea typeface="楷体_GB2312" pitchFamily="1" charset="-122"/>
              </a:rPr>
              <a:t>羊群、牛群、蜂群等，其实时时刻刻都在给予</a:t>
            </a:r>
          </a:p>
          <a:p>
            <a:pPr algn="ctr"/>
            <a:r>
              <a:rPr lang="zh-CN" altLang="en-US" sz="2400" b="1">
                <a:solidFill>
                  <a:schemeClr val="bg1"/>
                </a:solidFill>
                <a:latin typeface="楷体_GB2312" pitchFamily="1" charset="-122"/>
                <a:ea typeface="楷体_GB2312" pitchFamily="1" charset="-122"/>
              </a:rPr>
              <a:t>我们以某种启示，只不过我们常常忽略了</a:t>
            </a:r>
          </a:p>
          <a:p>
            <a:pPr algn="ctr"/>
            <a:r>
              <a:rPr lang="zh-CN" altLang="en-US" sz="2400" b="1">
                <a:solidFill>
                  <a:schemeClr val="bg1"/>
                </a:solidFill>
                <a:latin typeface="楷体_GB2312" pitchFamily="1" charset="-122"/>
                <a:ea typeface="楷体_GB2312" pitchFamily="1" charset="-122"/>
              </a:rPr>
              <a:t>大自然对我们的最大恩赐！......</a:t>
            </a:r>
            <a:r>
              <a:rPr lang="zh-CN" altLang="en-US" sz="2400" b="1">
                <a:solidFill>
                  <a:schemeClr val="bg1"/>
                </a:solidFill>
                <a:ea typeface="楷体_GB2312" pitchFamily="1" charset="-122"/>
              </a:rPr>
              <a:t>”</a:t>
            </a:r>
            <a:endParaRPr lang="zh-CN" altLang="en-US" sz="2400" b="1">
              <a:solidFill>
                <a:schemeClr val="bg1"/>
              </a:solidFill>
              <a:latin typeface="楷体_GB2312" pitchFamily="1" charset="-122"/>
              <a:ea typeface="楷体_GB2312" pitchFamily="1" charset="-122"/>
            </a:endParaRPr>
          </a:p>
        </p:txBody>
      </p:sp>
    </p:spTree>
    <p:extLst>
      <p:ext uri="{BB962C8B-B14F-4D97-AF65-F5344CB8AC3E}">
        <p14:creationId xmlns:p14="http://schemas.microsoft.com/office/powerpoint/2010/main" val="31931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sz="2400" b="1" dirty="0">
                <a:ea typeface="楷体_GB2312" pitchFamily="1" charset="-122"/>
              </a:rPr>
              <a:t>粒子群</a:t>
            </a:r>
            <a:r>
              <a:rPr lang="zh-CN" altLang="zh-CN" sz="2400" b="1" dirty="0">
                <a:latin typeface="Times New Roman" panose="02020603050405020304" pitchFamily="18" charset="0"/>
                <a:ea typeface="楷体_GB2312" pitchFamily="1" charset="-122"/>
              </a:rPr>
              <a:t>算法的基本思想</a:t>
            </a:r>
          </a:p>
          <a:p>
            <a:endParaRPr lang="zh-CN" altLang="en-US" sz="2400" dirty="0"/>
          </a:p>
        </p:txBody>
      </p:sp>
      <p:sp>
        <p:nvSpPr>
          <p:cNvPr id="5" name="Rectangle 3"/>
          <p:cNvSpPr>
            <a:spLocks noChangeArrowheads="1"/>
          </p:cNvSpPr>
          <p:nvPr/>
        </p:nvSpPr>
        <p:spPr bwMode="auto">
          <a:xfrm>
            <a:off x="9061609" y="6117399"/>
            <a:ext cx="596900" cy="231775"/>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zh-CN">
              <a:solidFill>
                <a:schemeClr val="tx1"/>
              </a:solidFill>
              <a:ea typeface="楷体_GB2312" pitchFamily="1" charset="-122"/>
            </a:endParaRPr>
          </a:p>
        </p:txBody>
      </p:sp>
      <p:sp>
        <p:nvSpPr>
          <p:cNvPr id="6" name="Rectangle 4" descr="紫色网格"/>
          <p:cNvSpPr>
            <a:spLocks noChangeArrowheads="1"/>
          </p:cNvSpPr>
          <p:nvPr/>
        </p:nvSpPr>
        <p:spPr bwMode="auto">
          <a:xfrm>
            <a:off x="2662397" y="1352144"/>
            <a:ext cx="7138987" cy="461665"/>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 </a:t>
            </a:r>
            <a:r>
              <a:rPr lang="zh-CN" altLang="zh-CN" sz="2400" dirty="0">
                <a:solidFill>
                  <a:schemeClr val="bg1"/>
                </a:solidFill>
                <a:ea typeface="楷体_GB2312" pitchFamily="1" charset="-122"/>
              </a:rPr>
              <a:t>设想这样一个场景：</a:t>
            </a:r>
            <a:r>
              <a:rPr lang="zh-CN" altLang="zh-CN" sz="2400" i="1" dirty="0">
                <a:solidFill>
                  <a:schemeClr val="bg1"/>
                </a:solidFill>
                <a:ea typeface="楷体_GB2312" pitchFamily="1" charset="-122"/>
              </a:rPr>
              <a:t>一群鸟在随机搜索食物 </a:t>
            </a:r>
          </a:p>
        </p:txBody>
      </p:sp>
      <p:sp>
        <p:nvSpPr>
          <p:cNvPr id="7" name="Rectangle 5"/>
          <p:cNvSpPr>
            <a:spLocks noChangeArrowheads="1"/>
          </p:cNvSpPr>
          <p:nvPr/>
        </p:nvSpPr>
        <p:spPr bwMode="auto">
          <a:xfrm>
            <a:off x="2985611" y="2085074"/>
            <a:ext cx="42546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在这块区域里只有一块食物;   </a:t>
            </a:r>
          </a:p>
        </p:txBody>
      </p:sp>
      <p:sp>
        <p:nvSpPr>
          <p:cNvPr id="8" name="Rectangle 6"/>
          <p:cNvSpPr>
            <a:spLocks noChangeArrowheads="1"/>
          </p:cNvSpPr>
          <p:nvPr/>
        </p:nvSpPr>
        <p:spPr bwMode="auto">
          <a:xfrm>
            <a:off x="2985611" y="2604186"/>
            <a:ext cx="45640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所有的鸟都不知道食物在哪里; </a:t>
            </a:r>
            <a:r>
              <a:rPr lang="zh-CN" altLang="zh-CN" sz="2400" dirty="0">
                <a:solidFill>
                  <a:schemeClr val="bg1"/>
                </a:solidFill>
                <a:ea typeface="楷体_GB2312" pitchFamily="1" charset="-122"/>
              </a:rPr>
              <a:t>  </a:t>
            </a:r>
          </a:p>
        </p:txBody>
      </p:sp>
      <p:sp>
        <p:nvSpPr>
          <p:cNvPr id="9" name="Rectangle 7"/>
          <p:cNvSpPr>
            <a:spLocks noChangeArrowheads="1"/>
          </p:cNvSpPr>
          <p:nvPr/>
        </p:nvSpPr>
        <p:spPr bwMode="auto">
          <a:xfrm>
            <a:off x="2985611" y="3121711"/>
            <a:ext cx="6402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a:ea typeface="楷体_GB2312" pitchFamily="1" charset="-122"/>
              </a:rPr>
              <a:t>但它们能感受到当前的位置离食物还有多远. </a:t>
            </a:r>
            <a:r>
              <a:rPr lang="zh-CN" altLang="zh-CN" sz="2400">
                <a:solidFill>
                  <a:schemeClr val="bg1"/>
                </a:solidFill>
                <a:ea typeface="楷体_GB2312" pitchFamily="1" charset="-122"/>
              </a:rPr>
              <a:t>  </a:t>
            </a:r>
          </a:p>
        </p:txBody>
      </p:sp>
      <p:sp>
        <p:nvSpPr>
          <p:cNvPr id="10" name="Rectangle 8"/>
          <p:cNvSpPr>
            <a:spLocks noChangeArrowheads="1"/>
          </p:cNvSpPr>
          <p:nvPr/>
        </p:nvSpPr>
        <p:spPr bwMode="auto">
          <a:xfrm>
            <a:off x="1953291" y="2604186"/>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已知</a:t>
            </a:r>
            <a:endParaRPr lang="zh-CN" altLang="zh-CN" sz="2400" dirty="0">
              <a:solidFill>
                <a:schemeClr val="bg1"/>
              </a:solidFill>
              <a:ea typeface="楷体_GB2312" pitchFamily="1" charset="-122"/>
            </a:endParaRPr>
          </a:p>
        </p:txBody>
      </p:sp>
      <p:sp>
        <p:nvSpPr>
          <p:cNvPr id="11" name="AutoShape 9"/>
          <p:cNvSpPr>
            <a:spLocks/>
          </p:cNvSpPr>
          <p:nvPr/>
        </p:nvSpPr>
        <p:spPr bwMode="auto">
          <a:xfrm>
            <a:off x="2785564" y="2254827"/>
            <a:ext cx="300536" cy="1221170"/>
          </a:xfrm>
          <a:prstGeom prst="leftBrace">
            <a:avLst>
              <a:gd name="adj1" fmla="val 44741"/>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2400"/>
          </a:p>
        </p:txBody>
      </p:sp>
      <p:sp>
        <p:nvSpPr>
          <p:cNvPr id="12" name="Rectangle 10"/>
          <p:cNvSpPr>
            <a:spLocks noChangeArrowheads="1"/>
          </p:cNvSpPr>
          <p:nvPr/>
        </p:nvSpPr>
        <p:spPr bwMode="auto">
          <a:xfrm>
            <a:off x="1899825" y="3771697"/>
            <a:ext cx="54072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那么:找到食物的最优策略是什么呢？ </a:t>
            </a:r>
            <a:r>
              <a:rPr lang="zh-CN" altLang="zh-CN" sz="2400" dirty="0">
                <a:solidFill>
                  <a:schemeClr val="bg1"/>
                </a:solidFill>
                <a:ea typeface="楷体_GB2312" pitchFamily="1" charset="-122"/>
              </a:rPr>
              <a:t> </a:t>
            </a:r>
          </a:p>
        </p:txBody>
      </p:sp>
      <p:sp>
        <p:nvSpPr>
          <p:cNvPr id="13" name="Rectangle 11" descr="紫色网格"/>
          <p:cNvSpPr>
            <a:spLocks noChangeArrowheads="1"/>
          </p:cNvSpPr>
          <p:nvPr/>
        </p:nvSpPr>
        <p:spPr bwMode="auto">
          <a:xfrm>
            <a:off x="2903061" y="4326095"/>
            <a:ext cx="6931692" cy="830997"/>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solidFill>
                  <a:schemeClr val="bg1"/>
                </a:solidFill>
                <a:ea typeface="楷体_GB2312" pitchFamily="1" charset="-122"/>
              </a:rPr>
              <a:t>搜寻目前离食物最近的鸟的周围区域 ．</a:t>
            </a:r>
          </a:p>
          <a:p>
            <a:pPr eaLnBrk="0" hangingPunct="0"/>
            <a:r>
              <a:rPr lang="zh-CN" altLang="zh-CN" sz="2400" dirty="0">
                <a:solidFill>
                  <a:schemeClr val="bg1"/>
                </a:solidFill>
                <a:latin typeface="DFKai-SB" panose="03000509000000000000" pitchFamily="65" charset="-120"/>
                <a:ea typeface="楷体_GB2312" pitchFamily="1" charset="-122"/>
              </a:rPr>
              <a:t>根据自己飞行的经验判断食物的所在。</a:t>
            </a:r>
          </a:p>
        </p:txBody>
      </p:sp>
      <p:sp>
        <p:nvSpPr>
          <p:cNvPr id="16" name="Text Box 14"/>
          <p:cNvSpPr txBox="1">
            <a:spLocks noChangeArrowheads="1"/>
          </p:cNvSpPr>
          <p:nvPr/>
        </p:nvSpPr>
        <p:spPr bwMode="auto">
          <a:xfrm>
            <a:off x="2118835" y="5509600"/>
            <a:ext cx="173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zh-CN" sz="2400" dirty="0">
                <a:latin typeface="Times New Roman" panose="02020603050405020304" pitchFamily="18" charset="0"/>
                <a:ea typeface="楷体_GB2312" pitchFamily="1" charset="-122"/>
              </a:rPr>
              <a:t>PSO的基础:</a:t>
            </a:r>
            <a:r>
              <a:rPr lang="zh-CN" altLang="zh-CN" sz="2400" dirty="0">
                <a:solidFill>
                  <a:schemeClr val="bg1"/>
                </a:solidFill>
                <a:latin typeface="Times New Roman" panose="02020603050405020304" pitchFamily="18" charset="0"/>
                <a:ea typeface="楷体_GB2312" pitchFamily="1" charset="-122"/>
              </a:rPr>
              <a:t> </a:t>
            </a:r>
            <a:endParaRPr lang="zh-CN" altLang="zh-CN" sz="2400" dirty="0"/>
          </a:p>
        </p:txBody>
      </p:sp>
      <p:sp>
        <p:nvSpPr>
          <p:cNvPr id="17" name="Rectangle 15" descr="紫色网格"/>
          <p:cNvSpPr>
            <a:spLocks noChangeArrowheads="1"/>
          </p:cNvSpPr>
          <p:nvPr/>
        </p:nvSpPr>
        <p:spPr bwMode="auto">
          <a:xfrm>
            <a:off x="4510310" y="5499456"/>
            <a:ext cx="3009900" cy="461665"/>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solidFill>
                  <a:schemeClr val="bg1"/>
                </a:solidFill>
                <a:ea typeface="楷体_GB2312" pitchFamily="1" charset="-122"/>
              </a:rPr>
              <a:t>信息的社会共享 </a:t>
            </a:r>
            <a:r>
              <a:rPr lang="zh-CN" altLang="zh-CN" sz="2400" dirty="0">
                <a:solidFill>
                  <a:schemeClr val="bg1"/>
                </a:solidFill>
                <a:latin typeface="楷体_GB2312" pitchFamily="1" charset="-122"/>
                <a:ea typeface="楷体_GB2312" pitchFamily="1" charset="-122"/>
              </a:rPr>
              <a:t>    </a:t>
            </a:r>
          </a:p>
        </p:txBody>
      </p:sp>
      <p:sp>
        <p:nvSpPr>
          <p:cNvPr id="18" name="标题 2"/>
          <p:cNvSpPr>
            <a:spLocks noGrp="1"/>
          </p:cNvSpPr>
          <p:nvPr>
            <p:ph type="title"/>
          </p:nvPr>
        </p:nvSpPr>
        <p:spPr/>
        <p:txBody>
          <a:bodyPr/>
          <a:lstStyle/>
          <a:p>
            <a:r>
              <a:rPr lang="zh-CN" altLang="en-US" dirty="0"/>
              <a:t>粒子群算法</a:t>
            </a:r>
          </a:p>
        </p:txBody>
      </p:sp>
    </p:spTree>
    <p:extLst>
      <p:ext uri="{BB962C8B-B14F-4D97-AF65-F5344CB8AC3E}">
        <p14:creationId xmlns:p14="http://schemas.microsoft.com/office/powerpoint/2010/main" val="375509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6"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2834958" y="18338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 name="Oval 3"/>
          <p:cNvSpPr>
            <a:spLocks noChangeArrowheads="1"/>
          </p:cNvSpPr>
          <p:nvPr/>
        </p:nvSpPr>
        <p:spPr bwMode="auto">
          <a:xfrm>
            <a:off x="2834958" y="22672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Oval 4"/>
          <p:cNvSpPr>
            <a:spLocks noChangeArrowheads="1"/>
          </p:cNvSpPr>
          <p:nvPr/>
        </p:nvSpPr>
        <p:spPr bwMode="auto">
          <a:xfrm>
            <a:off x="3987483" y="18338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Oval 5"/>
          <p:cNvSpPr>
            <a:spLocks noChangeArrowheads="1"/>
          </p:cNvSpPr>
          <p:nvPr/>
        </p:nvSpPr>
        <p:spPr bwMode="auto">
          <a:xfrm>
            <a:off x="3914458" y="21941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Oval 6"/>
          <p:cNvSpPr>
            <a:spLocks noChangeArrowheads="1"/>
          </p:cNvSpPr>
          <p:nvPr/>
        </p:nvSpPr>
        <p:spPr bwMode="auto">
          <a:xfrm>
            <a:off x="2906395" y="23386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Oval 7"/>
          <p:cNvSpPr>
            <a:spLocks noChangeArrowheads="1"/>
          </p:cNvSpPr>
          <p:nvPr/>
        </p:nvSpPr>
        <p:spPr bwMode="auto">
          <a:xfrm>
            <a:off x="5140008" y="24100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Oval 8"/>
          <p:cNvSpPr>
            <a:spLocks noChangeArrowheads="1"/>
          </p:cNvSpPr>
          <p:nvPr/>
        </p:nvSpPr>
        <p:spPr bwMode="auto">
          <a:xfrm>
            <a:off x="2834958" y="20497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Oval 9"/>
          <p:cNvSpPr>
            <a:spLocks noChangeArrowheads="1"/>
          </p:cNvSpPr>
          <p:nvPr/>
        </p:nvSpPr>
        <p:spPr bwMode="auto">
          <a:xfrm>
            <a:off x="2834958" y="24831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Oval 10"/>
          <p:cNvSpPr>
            <a:spLocks noChangeArrowheads="1"/>
          </p:cNvSpPr>
          <p:nvPr/>
        </p:nvSpPr>
        <p:spPr bwMode="auto">
          <a:xfrm>
            <a:off x="3987483" y="20497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Oval 11"/>
          <p:cNvSpPr>
            <a:spLocks noChangeArrowheads="1"/>
          </p:cNvSpPr>
          <p:nvPr/>
        </p:nvSpPr>
        <p:spPr bwMode="auto">
          <a:xfrm>
            <a:off x="3914458" y="24100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Oval 12"/>
          <p:cNvSpPr>
            <a:spLocks noChangeArrowheads="1"/>
          </p:cNvSpPr>
          <p:nvPr/>
        </p:nvSpPr>
        <p:spPr bwMode="auto">
          <a:xfrm>
            <a:off x="2906395" y="25545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Oval 13"/>
          <p:cNvSpPr>
            <a:spLocks noChangeArrowheads="1"/>
          </p:cNvSpPr>
          <p:nvPr/>
        </p:nvSpPr>
        <p:spPr bwMode="auto">
          <a:xfrm>
            <a:off x="5140008" y="26259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Oval 14"/>
          <p:cNvSpPr>
            <a:spLocks noChangeArrowheads="1"/>
          </p:cNvSpPr>
          <p:nvPr/>
        </p:nvSpPr>
        <p:spPr bwMode="auto">
          <a:xfrm>
            <a:off x="3050858" y="17623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Oval 15"/>
          <p:cNvSpPr>
            <a:spLocks noChangeArrowheads="1"/>
          </p:cNvSpPr>
          <p:nvPr/>
        </p:nvSpPr>
        <p:spPr bwMode="auto">
          <a:xfrm>
            <a:off x="3050858" y="219576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Oval 16"/>
          <p:cNvSpPr>
            <a:spLocks noChangeArrowheads="1"/>
          </p:cNvSpPr>
          <p:nvPr/>
        </p:nvSpPr>
        <p:spPr bwMode="auto">
          <a:xfrm>
            <a:off x="4203383" y="17623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Oval 17"/>
          <p:cNvSpPr>
            <a:spLocks noChangeArrowheads="1"/>
          </p:cNvSpPr>
          <p:nvPr/>
        </p:nvSpPr>
        <p:spPr bwMode="auto">
          <a:xfrm>
            <a:off x="4130358" y="21227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Oval 18"/>
          <p:cNvSpPr>
            <a:spLocks noChangeArrowheads="1"/>
          </p:cNvSpPr>
          <p:nvPr/>
        </p:nvSpPr>
        <p:spPr bwMode="auto">
          <a:xfrm>
            <a:off x="3122295" y="22672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Oval 19"/>
          <p:cNvSpPr>
            <a:spLocks noChangeArrowheads="1"/>
          </p:cNvSpPr>
          <p:nvPr/>
        </p:nvSpPr>
        <p:spPr bwMode="auto">
          <a:xfrm>
            <a:off x="5355908" y="23386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Rectangle 20"/>
          <p:cNvSpPr>
            <a:spLocks noChangeArrowheads="1"/>
          </p:cNvSpPr>
          <p:nvPr/>
        </p:nvSpPr>
        <p:spPr bwMode="auto">
          <a:xfrm>
            <a:off x="707906" y="1150397"/>
            <a:ext cx="7596187" cy="4824413"/>
          </a:xfrm>
          <a:prstGeom prst="rect">
            <a:avLst/>
          </a:prstGeom>
          <a:gradFill rotWithShape="1">
            <a:gsLst>
              <a:gs pos="0">
                <a:srgbClr val="CCECFF">
                  <a:gamma/>
                  <a:tint val="0"/>
                  <a:invGamma/>
                </a:srgbClr>
              </a:gs>
              <a:gs pos="100000">
                <a:srgbClr val="CCE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Oval 21"/>
          <p:cNvSpPr>
            <a:spLocks noChangeArrowheads="1"/>
          </p:cNvSpPr>
          <p:nvPr/>
        </p:nvSpPr>
        <p:spPr bwMode="auto">
          <a:xfrm>
            <a:off x="1395095" y="11861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Oval 22"/>
          <p:cNvSpPr>
            <a:spLocks noChangeArrowheads="1"/>
          </p:cNvSpPr>
          <p:nvPr/>
        </p:nvSpPr>
        <p:spPr bwMode="auto">
          <a:xfrm>
            <a:off x="3195320" y="11861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Oval 23"/>
          <p:cNvSpPr>
            <a:spLocks noChangeArrowheads="1"/>
          </p:cNvSpPr>
          <p:nvPr/>
        </p:nvSpPr>
        <p:spPr bwMode="auto">
          <a:xfrm>
            <a:off x="3339783" y="40674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Oval 24"/>
          <p:cNvSpPr>
            <a:spLocks noChangeArrowheads="1"/>
          </p:cNvSpPr>
          <p:nvPr/>
        </p:nvSpPr>
        <p:spPr bwMode="auto">
          <a:xfrm>
            <a:off x="4779645" y="49310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Oval 25"/>
          <p:cNvSpPr>
            <a:spLocks noChangeArrowheads="1"/>
          </p:cNvSpPr>
          <p:nvPr/>
        </p:nvSpPr>
        <p:spPr bwMode="auto">
          <a:xfrm>
            <a:off x="6722745" y="392296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Oval 26"/>
          <p:cNvSpPr>
            <a:spLocks noChangeArrowheads="1"/>
          </p:cNvSpPr>
          <p:nvPr/>
        </p:nvSpPr>
        <p:spPr bwMode="auto">
          <a:xfrm>
            <a:off x="5355908" y="284187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Oval 27"/>
          <p:cNvSpPr>
            <a:spLocks noChangeArrowheads="1"/>
          </p:cNvSpPr>
          <p:nvPr/>
        </p:nvSpPr>
        <p:spPr bwMode="auto">
          <a:xfrm>
            <a:off x="1179195" y="53628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0" name="Oval 28"/>
          <p:cNvSpPr>
            <a:spLocks noChangeArrowheads="1"/>
          </p:cNvSpPr>
          <p:nvPr/>
        </p:nvSpPr>
        <p:spPr bwMode="auto">
          <a:xfrm>
            <a:off x="2690495" y="24815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1" name="Oval 29"/>
          <p:cNvSpPr>
            <a:spLocks noChangeArrowheads="1"/>
          </p:cNvSpPr>
          <p:nvPr/>
        </p:nvSpPr>
        <p:spPr bwMode="auto">
          <a:xfrm>
            <a:off x="6579870" y="219417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Oval 30"/>
          <p:cNvSpPr>
            <a:spLocks noChangeArrowheads="1"/>
          </p:cNvSpPr>
          <p:nvPr/>
        </p:nvSpPr>
        <p:spPr bwMode="auto">
          <a:xfrm>
            <a:off x="7227570" y="5291392"/>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Oval 31"/>
          <p:cNvSpPr>
            <a:spLocks noChangeArrowheads="1"/>
          </p:cNvSpPr>
          <p:nvPr/>
        </p:nvSpPr>
        <p:spPr bwMode="auto">
          <a:xfrm>
            <a:off x="5282883" y="2770442"/>
            <a:ext cx="360362" cy="360362"/>
          </a:xfrm>
          <a:prstGeom prst="ellipse">
            <a:avLst/>
          </a:prstGeom>
          <a:noFill/>
          <a:ln w="19050" cmpd="sng">
            <a:solidFill>
              <a:srgbClr val="FF0000"/>
            </a:solidFill>
            <a:prstDash val="lgDash"/>
            <a:round/>
            <a:headEnd/>
            <a:tailEnd/>
          </a:ln>
          <a:effectLst/>
          <a:extLst>
            <a:ext uri="{909E8E84-426E-40DD-AFC4-6F175D3DCCD1}">
              <a14:hiddenFill xmlns:a14="http://schemas.microsoft.com/office/drawing/2010/main">
                <a:gradFill rotWithShape="1">
                  <a:gsLst>
                    <a:gs pos="0">
                      <a:srgbClr val="006699"/>
                    </a:gs>
                    <a:gs pos="100000">
                      <a:srgbClr val="00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Oval 32"/>
          <p:cNvSpPr>
            <a:spLocks noChangeArrowheads="1"/>
          </p:cNvSpPr>
          <p:nvPr/>
        </p:nvSpPr>
        <p:spPr bwMode="auto">
          <a:xfrm>
            <a:off x="2834958" y="197827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33"/>
          <p:cNvSpPr>
            <a:spLocks noChangeArrowheads="1"/>
          </p:cNvSpPr>
          <p:nvPr/>
        </p:nvSpPr>
        <p:spPr bwMode="auto">
          <a:xfrm>
            <a:off x="2042795" y="41388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Oval 34"/>
          <p:cNvSpPr>
            <a:spLocks noChangeArrowheads="1"/>
          </p:cNvSpPr>
          <p:nvPr/>
        </p:nvSpPr>
        <p:spPr bwMode="auto">
          <a:xfrm>
            <a:off x="4203383" y="34911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Oval 35"/>
          <p:cNvSpPr>
            <a:spLocks noChangeArrowheads="1"/>
          </p:cNvSpPr>
          <p:nvPr/>
        </p:nvSpPr>
        <p:spPr bwMode="auto">
          <a:xfrm>
            <a:off x="5282883" y="406742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Oval 36"/>
          <p:cNvSpPr>
            <a:spLocks noChangeArrowheads="1"/>
          </p:cNvSpPr>
          <p:nvPr/>
        </p:nvSpPr>
        <p:spPr bwMode="auto">
          <a:xfrm>
            <a:off x="3122295" y="277044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9" name="Oval 37"/>
          <p:cNvSpPr>
            <a:spLocks noChangeArrowheads="1"/>
          </p:cNvSpPr>
          <p:nvPr/>
        </p:nvSpPr>
        <p:spPr bwMode="auto">
          <a:xfrm>
            <a:off x="4419283" y="169094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Oval 38"/>
          <p:cNvSpPr>
            <a:spLocks noChangeArrowheads="1"/>
          </p:cNvSpPr>
          <p:nvPr/>
        </p:nvSpPr>
        <p:spPr bwMode="auto">
          <a:xfrm>
            <a:off x="5714683" y="262597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1" name="Oval 39"/>
          <p:cNvSpPr>
            <a:spLocks noChangeArrowheads="1"/>
          </p:cNvSpPr>
          <p:nvPr/>
        </p:nvSpPr>
        <p:spPr bwMode="auto">
          <a:xfrm>
            <a:off x="6363970" y="34911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Oval 40"/>
          <p:cNvSpPr>
            <a:spLocks noChangeArrowheads="1"/>
          </p:cNvSpPr>
          <p:nvPr/>
        </p:nvSpPr>
        <p:spPr bwMode="auto">
          <a:xfrm>
            <a:off x="6867208" y="485959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Oval 41"/>
          <p:cNvSpPr>
            <a:spLocks noChangeArrowheads="1"/>
          </p:cNvSpPr>
          <p:nvPr/>
        </p:nvSpPr>
        <p:spPr bwMode="auto">
          <a:xfrm>
            <a:off x="5643246" y="2564067"/>
            <a:ext cx="360363" cy="360362"/>
          </a:xfrm>
          <a:prstGeom prst="ellipse">
            <a:avLst/>
          </a:prstGeom>
          <a:noFill/>
          <a:ln w="19050" cmpd="sng">
            <a:solidFill>
              <a:srgbClr val="FF0000"/>
            </a:solidFill>
            <a:prstDash val="lgDash"/>
            <a:round/>
            <a:headEnd/>
            <a:tailEnd/>
          </a:ln>
          <a:effectLst/>
          <a:extLst>
            <a:ext uri="{909E8E84-426E-40DD-AFC4-6F175D3DCCD1}">
              <a14:hiddenFill xmlns:a14="http://schemas.microsoft.com/office/drawing/2010/main">
                <a:gradFill rotWithShape="1">
                  <a:gsLst>
                    <a:gs pos="0">
                      <a:srgbClr val="006699"/>
                    </a:gs>
                    <a:gs pos="100000">
                      <a:srgbClr val="00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Oval 42"/>
          <p:cNvSpPr>
            <a:spLocks noChangeArrowheads="1"/>
          </p:cNvSpPr>
          <p:nvPr/>
        </p:nvSpPr>
        <p:spPr bwMode="auto">
          <a:xfrm>
            <a:off x="3771583" y="20513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Oval 43"/>
          <p:cNvSpPr>
            <a:spLocks noChangeArrowheads="1"/>
          </p:cNvSpPr>
          <p:nvPr/>
        </p:nvSpPr>
        <p:spPr bwMode="auto">
          <a:xfrm>
            <a:off x="5140008" y="2194179"/>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Oval 44"/>
          <p:cNvSpPr>
            <a:spLocks noChangeArrowheads="1"/>
          </p:cNvSpPr>
          <p:nvPr/>
        </p:nvSpPr>
        <p:spPr bwMode="auto">
          <a:xfrm>
            <a:off x="3987483" y="3059367"/>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Oval 45"/>
          <p:cNvSpPr>
            <a:spLocks noChangeArrowheads="1"/>
          </p:cNvSpPr>
          <p:nvPr/>
        </p:nvSpPr>
        <p:spPr bwMode="auto">
          <a:xfrm>
            <a:off x="5787708" y="3202242"/>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Oval 46"/>
          <p:cNvSpPr>
            <a:spLocks noChangeArrowheads="1"/>
          </p:cNvSpPr>
          <p:nvPr/>
        </p:nvSpPr>
        <p:spPr bwMode="auto">
          <a:xfrm>
            <a:off x="5498783" y="26990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Oval 47"/>
          <p:cNvSpPr>
            <a:spLocks noChangeArrowheads="1"/>
          </p:cNvSpPr>
          <p:nvPr/>
        </p:nvSpPr>
        <p:spPr bwMode="auto">
          <a:xfrm>
            <a:off x="5859145" y="3707067"/>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Oval 48"/>
          <p:cNvSpPr>
            <a:spLocks noChangeArrowheads="1"/>
          </p:cNvSpPr>
          <p:nvPr/>
        </p:nvSpPr>
        <p:spPr bwMode="auto">
          <a:xfrm>
            <a:off x="4851083" y="26990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Oval 49"/>
          <p:cNvSpPr>
            <a:spLocks noChangeArrowheads="1"/>
          </p:cNvSpPr>
          <p:nvPr/>
        </p:nvSpPr>
        <p:spPr bwMode="auto">
          <a:xfrm>
            <a:off x="5282883" y="35626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Oval 50"/>
          <p:cNvSpPr>
            <a:spLocks noChangeArrowheads="1"/>
          </p:cNvSpPr>
          <p:nvPr/>
        </p:nvSpPr>
        <p:spPr bwMode="auto">
          <a:xfrm>
            <a:off x="4922520" y="3202242"/>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7639725" y="878985"/>
            <a:ext cx="3569890"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DFKai-SB" panose="03000509000000000000" pitchFamily="65" charset="-120"/>
              </a:rPr>
              <a:t>每个寻优</a:t>
            </a:r>
            <a:r>
              <a:rPr lang="zh-CN" altLang="en-US" dirty="0">
                <a:latin typeface="宋体" panose="02010600030101010101" pitchFamily="2" charset="-122"/>
              </a:rPr>
              <a:t>的</a:t>
            </a:r>
            <a:r>
              <a:rPr lang="zh-CN" altLang="en-US" dirty="0">
                <a:latin typeface="DFKai-SB" panose="03000509000000000000" pitchFamily="65" charset="-120"/>
              </a:rPr>
              <a:t>问题解都被想像成一只鸟，称为</a:t>
            </a:r>
            <a:r>
              <a:rPr lang="zh-TW" altLang="en-US" dirty="0">
                <a:latin typeface="宋体" panose="02010600030101010101" pitchFamily="2" charset="-122"/>
              </a:rPr>
              <a:t>“</a:t>
            </a:r>
            <a:r>
              <a:rPr lang="zh-CN" altLang="en-US" dirty="0">
                <a:latin typeface="DFKai-SB" panose="03000509000000000000" pitchFamily="65" charset="-120"/>
              </a:rPr>
              <a:t>粒子</a:t>
            </a:r>
            <a:r>
              <a:rPr lang="zh-TW" altLang="en-US" dirty="0">
                <a:latin typeface="宋体" panose="02010600030101010101" pitchFamily="2" charset="-122"/>
              </a:rPr>
              <a:t>”</a:t>
            </a:r>
            <a:r>
              <a:rPr lang="zh-CN" altLang="en-US" dirty="0">
                <a:latin typeface="DFKai-SB" panose="03000509000000000000" pitchFamily="65" charset="-120"/>
              </a:rPr>
              <a:t>。所有粒子都在一个D维空间进行搜索。</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所有的</a:t>
            </a:r>
            <a:r>
              <a:rPr lang="zh-CN" altLang="en-US" dirty="0">
                <a:latin typeface="宋体" panose="02010600030101010101" pitchFamily="2" charset="-122"/>
              </a:rPr>
              <a:t>粒子</a:t>
            </a:r>
            <a:r>
              <a:rPr lang="zh-CN" altLang="en-US" dirty="0">
                <a:latin typeface="DFKai-SB" panose="03000509000000000000" pitchFamily="65" charset="-120"/>
              </a:rPr>
              <a:t>都由一个</a:t>
            </a:r>
            <a:r>
              <a:rPr lang="en-US" altLang="zh-CN" dirty="0">
                <a:latin typeface="Times New Roman" panose="02020603050405020304" pitchFamily="18" charset="0"/>
                <a:ea typeface="DFKai-SB" panose="03000509000000000000" pitchFamily="65" charset="-120"/>
              </a:rPr>
              <a:t>fitness function</a:t>
            </a:r>
            <a:r>
              <a:rPr lang="en-US" altLang="zh-CN" dirty="0">
                <a:latin typeface="DFKai-SB" panose="03000509000000000000" pitchFamily="65" charset="-120"/>
                <a:ea typeface="DFKai-SB" panose="03000509000000000000" pitchFamily="65" charset="-120"/>
              </a:rPr>
              <a:t> </a:t>
            </a:r>
            <a:r>
              <a:rPr lang="zh-CN" altLang="en-US" dirty="0">
                <a:latin typeface="宋体" panose="02010600030101010101" pitchFamily="2" charset="-122"/>
              </a:rPr>
              <a:t>确定适应值</a:t>
            </a:r>
            <a:r>
              <a:rPr lang="zh-CN" altLang="en-US" dirty="0">
                <a:latin typeface="DFKai-SB" panose="03000509000000000000" pitchFamily="65" charset="-120"/>
              </a:rPr>
              <a:t>以判断目前的位置好坏。</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每一个</a:t>
            </a:r>
            <a:r>
              <a:rPr lang="zh-CN" altLang="en-US" dirty="0">
                <a:latin typeface="宋体" panose="02010600030101010101" pitchFamily="2" charset="-122"/>
              </a:rPr>
              <a:t>粒子</a:t>
            </a:r>
            <a:r>
              <a:rPr lang="zh-CN" altLang="en-US" dirty="0">
                <a:latin typeface="DFKai-SB" panose="03000509000000000000" pitchFamily="65" charset="-120"/>
              </a:rPr>
              <a:t>必须赋予记忆功能，能记住所搜寻到的最佳位置。</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每一个</a:t>
            </a:r>
            <a:r>
              <a:rPr lang="zh-CN" altLang="en-US" dirty="0">
                <a:latin typeface="宋体" panose="02010600030101010101" pitchFamily="2" charset="-122"/>
              </a:rPr>
              <a:t>粒子</a:t>
            </a:r>
            <a:r>
              <a:rPr lang="zh-CN" altLang="en-US" dirty="0">
                <a:latin typeface="DFKai-SB" panose="03000509000000000000" pitchFamily="65" charset="-120"/>
              </a:rPr>
              <a:t>还有</a:t>
            </a:r>
            <a:r>
              <a:rPr lang="zh-TW" altLang="en-US" dirty="0">
                <a:latin typeface="DFKai-SB" panose="03000509000000000000" pitchFamily="65" charset="-120"/>
              </a:rPr>
              <a:t>一</a:t>
            </a:r>
            <a:r>
              <a:rPr lang="zh-CN" altLang="en-US" dirty="0">
                <a:latin typeface="DFKai-SB" panose="03000509000000000000" pitchFamily="65" charset="-120"/>
              </a:rPr>
              <a:t>个速度以决定飞行的距离和方向</a:t>
            </a:r>
            <a:r>
              <a:rPr lang="zh-TW" altLang="en-US" dirty="0">
                <a:latin typeface="DFKai-SB" panose="03000509000000000000" pitchFamily="65" charset="-120"/>
                <a:ea typeface="DFKai-SB" panose="03000509000000000000" pitchFamily="65" charset="-120"/>
              </a:rPr>
              <a:t>。</a:t>
            </a:r>
            <a:r>
              <a:rPr lang="zh-CN" altLang="en-US" dirty="0"/>
              <a:t>这个速度根据它本身的飞行经验以及同伴的飞行经验进行动态调整。</a:t>
            </a:r>
          </a:p>
        </p:txBody>
      </p:sp>
      <p:sp>
        <p:nvSpPr>
          <p:cNvPr id="53" name="Rectangle 3"/>
          <p:cNvSpPr txBox="1">
            <a:spLocks noChangeArrowheads="1"/>
          </p:cNvSpPr>
          <p:nvPr/>
        </p:nvSpPr>
        <p:spPr>
          <a:xfrm>
            <a:off x="709295" y="688889"/>
            <a:ext cx="10515600" cy="5458506"/>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p:sp>
        <p:nvSpPr>
          <p:cNvPr id="54" name="标题 2"/>
          <p:cNvSpPr>
            <a:spLocks noGrp="1"/>
          </p:cNvSpPr>
          <p:nvPr>
            <p:ph type="title"/>
          </p:nvPr>
        </p:nvSpPr>
        <p:spPr>
          <a:xfrm>
            <a:off x="0" y="1"/>
            <a:ext cx="10515600" cy="522514"/>
          </a:xfrm>
        </p:spPr>
        <p:txBody>
          <a:bodyPr/>
          <a:lstStyle/>
          <a:p>
            <a:r>
              <a:rPr lang="zh-CN" altLang="en-US" dirty="0"/>
              <a:t>粒子群算法</a:t>
            </a:r>
          </a:p>
        </p:txBody>
      </p:sp>
      <p:sp>
        <p:nvSpPr>
          <p:cNvPr id="55" name="矩形 54"/>
          <p:cNvSpPr/>
          <p:nvPr/>
        </p:nvSpPr>
        <p:spPr>
          <a:xfrm>
            <a:off x="4922520" y="61888"/>
            <a:ext cx="6096000" cy="646331"/>
          </a:xfrm>
          <a:prstGeom prst="rect">
            <a:avLst/>
          </a:prstGeom>
        </p:spPr>
        <p:txBody>
          <a:bodyPr>
            <a:spAutoFit/>
          </a:bodyPr>
          <a:lstStyle/>
          <a:p>
            <a:r>
              <a:rPr lang="zh-CN" altLang="en-US" b="1" dirty="0">
                <a:solidFill>
                  <a:srgbClr val="4D4D4D"/>
                </a:solidFill>
                <a:latin typeface="-apple-system"/>
              </a:rPr>
              <a:t>每一只鸟</a:t>
            </a:r>
            <a:r>
              <a:rPr lang="zh-CN" altLang="en-US" dirty="0">
                <a:solidFill>
                  <a:srgbClr val="4D4D4D"/>
                </a:solidFill>
                <a:latin typeface="-apple-system"/>
              </a:rPr>
              <a:t>会根据“</a:t>
            </a:r>
            <a:r>
              <a:rPr lang="zh-CN" altLang="en-US" b="1" dirty="0">
                <a:solidFill>
                  <a:srgbClr val="4D4D4D"/>
                </a:solidFill>
                <a:latin typeface="-apple-system"/>
              </a:rPr>
              <a:t>自己的位置</a:t>
            </a:r>
            <a:r>
              <a:rPr lang="zh-CN" altLang="en-US" dirty="0">
                <a:solidFill>
                  <a:srgbClr val="4D4D4D"/>
                </a:solidFill>
                <a:latin typeface="-apple-system"/>
              </a:rPr>
              <a:t>”和“</a:t>
            </a:r>
            <a:r>
              <a:rPr lang="zh-CN" altLang="en-US" b="1" dirty="0">
                <a:solidFill>
                  <a:srgbClr val="4D4D4D"/>
                </a:solidFill>
                <a:latin typeface="-apple-system"/>
              </a:rPr>
              <a:t>群体最近的位置</a:t>
            </a:r>
            <a:r>
              <a:rPr lang="zh-CN" altLang="en-US" dirty="0">
                <a:solidFill>
                  <a:srgbClr val="4D4D4D"/>
                </a:solidFill>
                <a:latin typeface="-apple-system"/>
              </a:rPr>
              <a:t>”移动到一个新的位置，不断重复这个过程，直到找到食物。</a:t>
            </a:r>
            <a:endParaRPr lang="zh-CN" altLang="en-US" dirty="0"/>
          </a:p>
        </p:txBody>
      </p:sp>
    </p:spTree>
    <p:extLst>
      <p:ext uri="{BB962C8B-B14F-4D97-AF65-F5344CB8AC3E}">
        <p14:creationId xmlns:p14="http://schemas.microsoft.com/office/powerpoint/2010/main" val="2198610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path" presetSubtype="0" accel="50000" decel="50000" fill="hold" grpId="0" nodeType="withEffect">
                                  <p:stCondLst>
                                    <p:cond delay="0"/>
                                  </p:stCondLst>
                                  <p:childTnLst>
                                    <p:animMotion origin="layout" path="M 3.75E-6 -1.85185E-6 C -0.00105 0.00857 0.06002 0.01621 0.13698 0.01644 C 0.19791 0.01713 0.24791 0.01296 0.24895 0.00787 C 0.24895 0.00278 0.2 -0.00208 0.13802 -0.00231 C 0.1069 -0.00231 0.07903 -0.00185 0.05898 -1.85185E-6 C 0.03007 0.00232 0.01302 0.00602 0.01302 0.01065 C 0.01302 0.01296 0.0181 0.01528 0.02708 0.01759 C 0.04791 0.02199 0.08906 0.025 0.13593 0.02546 C 0.19101 0.02616 0.23593 0.02222 0.23593 0.01783 C 0.23698 0.01296 0.19205 0.0088 0.13698 0.0081 C 0.10898 0.0081 0.08398 0.0088 0.06497 0.01019 C 0.03997 0.01273 0.02395 0.01644 0.02395 0.02037 C 0.02395 0.02222 0.02903 0.02454 0.03698 0.02639 C 0.05612 0.03033 0.09205 0.03334 0.13502 0.0338 C 0.18502 0.03403 0.225 0.03056 0.225 0.02639 C 0.22604 0.02222 0.18593 0.01852 0.13593 0.01806 C 0.11093 0.01783 0.08802 0.01852 0.07096 0.01991 C 0.04791 0.02199 0.03502 0.025 0.03502 0.02894 C 0.03502 0.03056 0.03906 0.03264 0.04596 0.03426 C 0.06302 0.03773 0.09596 0.04051 0.13398 0.04097 C 0.17903 0.04097 0.21497 0.0382 0.21497 0.03426 C 0.21497 0.03056 0.18007 0.02709 0.13502 0.02685 C 0.11302 0.02685 0.09205 0.02755 0.07708 0.02847 C 0.05612 0.03033 0.04388 0.03334 0.0431 0.03634 C 0.0431 0.0382 0.04791 0.03982 0.05403 0.04121 C 0.06888 0.04468 0.09895 0.04722 0.13294 0.04722 C 0.17291 0.04746 0.20612 0.04514 0.20612 0.04167 C 0.2069 0.0382 0.17395 0.03496 0.13398 0.03472 C 0.11406 0.03472 0.09492 0.03496 0.0819 0.03634 C 0.06302 0.03773 0.05208 0.04051 0.05208 0.04329 C 0.05208 0.04514 0.05507 0.04653 0.06093 0.04792 C 0.075 0.05093 0.10104 0.05301 0.1319 0.05347 C 0.16888 0.05347 0.19791 0.05139 0.19791 0.04815 C 0.19895 0.04514 0.16992 0.04236 0.13294 0.0419 C 0.11497 0.0419 0.09895 0.04236 0.08698 0.04329 C 0.06992 0.04468 0.06002 0.04722 0.06002 0.05 C 0.06002 0.05139 0.06302 0.05232 0.0681 0.05371 C 0.08007 0.05648 0.10403 0.0581 0.1319 0.05857 C 0.16497 0.0588 0.19101 0.05671 0.19101 0.05371 C 0.19101 0.05139 0.16601 0.04861 0.13294 0.04861 C 0.11601 0.04815 0.10104 0.04884 0.08997 0.04954 C 0.075 0.05093 0.06601 0.05301 0.06601 0.05533 C 0.06601 0.05671 0.06888 0.05787 0.07395 0.0588 C 0.08502 0.06134 0.1069 0.06296 0.13112 0.0632 C 0.16093 0.06366 0.18502 0.06158 0.18502 0.05926 C 0.18502 0.05648 0.16093 0.0544 0.1319 0.05394 C 0.1181 0.05394 0.10403 0.0544 0.09388 0.05533 C 0.08007 0.05648 0.072 0.0581 0.072 0.06065 C 0.072 0.06158 0.075 0.06273 0.07903 0.06366 C 0.08906 0.06574 0.10794 0.06736 0.13112 0.06736 C 0.1569 0.06783 0.17903 0.06597 0.17903 0.06366 C 0.17903 0.06158 0.15794 0.05949 0.13112 0.05949 C 0.11888 0.05926 0.10612 0.05949 0.097 0.06019 C 0.08502 0.06158 0.07799 0.0632 0.07799 0.06505 C 0.07799 0.06597 0.08007 0.06713 0.08398 0.06783 C 0.0931 0.06991 0.11002 0.0713 0.13112 0.07153 C 0.15507 0.07153 0.17395 0.06991 0.17395 0.06806 C 0.17395 0.06597 0.15507 0.06389 0.13112 0.06389 C 0.11888 0.06389 0.10794 0.06435 0.10104 0.06505 C 0.08906 0.06574 0.08294 0.06736 0.08294 0.06921 C 0.08294 0.06991 0.08502 0.07107 0.08802 0.07153 C 0.09596 0.07384 0.11198 0.07477 0.13007 0.07523 C 0.15208 0.07523 0.16888 0.07384 0.16888 0.07199 C 0.16888 0.06991 0.15208 0.06852 0.13112 0.06806 C 0.11992 0.06806 0.11002 0.06852 0.10299 0.06921 C 0.0931 0.06991 0.08698 0.0713 0.08698 0.07292 C 0.08698 0.07384 0.08906 0.07431 0.09205 0.07523 " pathEditMode="relative" rAng="0" ptsTypes="AAAAAAAAAAAAAAAAAAAAAAAAAAAAAAAAAAAAAAAAAAAAAAAAAAAAAAAAAAAAAAAAAAA">
                                      <p:cBhvr>
                                        <p:cTn id="6" dur="5000" fill="hold"/>
                                        <p:tgtEl>
                                          <p:spTgt spid="18434"/>
                                        </p:tgtEl>
                                        <p:attrNameLst>
                                          <p:attrName>ppt_x,ppt_y</p:attrName>
                                        </p:attrNameLst>
                                      </p:cBhvr>
                                      <p:rCtr x="12435" y="3634"/>
                                    </p:animMotion>
                                  </p:childTnLst>
                                </p:cTn>
                              </p:par>
                              <p:par>
                                <p:cTn id="7" presetID="52" presetClass="path" presetSubtype="0" accel="50000" decel="50000" fill="hold" grpId="0" nodeType="withEffect">
                                  <p:stCondLst>
                                    <p:cond delay="0"/>
                                  </p:stCondLst>
                                  <p:childTnLst>
                                    <p:animMotion origin="layout" path="M 3.75E-6 -0.00718 C -0.00105 -0.01297 0.06002 -0.01829 0.13698 -0.01852 C 0.19791 -0.01899 0.24791 -0.01621 0.24895 -0.0125 C 0.24895 -0.00903 0.2 -0.00579 0.13802 -0.00556 C 0.1069 -0.00556 0.07903 -0.00602 0.05898 -0.00718 C 0.03007 -0.0088 0.01302 -0.01135 0.01302 -0.01459 C 0.01302 -0.01621 0.0181 -0.0176 0.02708 -0.01922 C 0.04791 -0.02223 0.08906 -0.02431 0.13593 -0.02454 C 0.19101 -0.025 0.23593 -0.02223 0.23593 -0.01945 C 0.23698 -0.01621 0.19205 -0.0132 0.13698 -0.01274 C 0.10898 -0.01274 0.08398 -0.0132 0.06497 -0.01412 C 0.03997 -0.01574 0.02395 -0.01852 0.02395 -0.02107 C 0.02395 -0.02223 0.02903 -0.02385 0.03698 -0.02524 C 0.05612 -0.02778 0.09205 -0.02986 0.13502 -0.0301 C 0.18502 -0.03033 0.225 -0.02801 0.225 -0.02524 C 0.22604 -0.02223 0.18593 -0.01991 0.13593 -0.01945 C 0.11093 -0.01945 0.08802 -0.01991 0.07096 -0.02084 C 0.04791 -0.02223 0.03502 -0.02431 0.03502 -0.02686 C 0.03502 -0.02801 0.03906 -0.0294 0.04596 -0.03056 C 0.06302 -0.03287 0.09596 -0.03473 0.13398 -0.03496 C 0.17903 -0.03496 0.21497 -0.03311 0.21497 -0.03056 C 0.21497 -0.02801 0.18007 -0.0257 0.13502 -0.02547 C 0.11302 -0.02547 0.09205 -0.02593 0.07708 -0.02662 C 0.05612 -0.02778 0.04388 -0.02986 0.0431 -0.03195 C 0.0431 -0.03311 0.04791 -0.03426 0.05403 -0.03519 C 0.06888 -0.0375 0.09895 -0.03912 0.13294 -0.03912 C 0.17291 -0.03936 0.20612 -0.03774 0.20612 -0.03542 C 0.2069 -0.03311 0.17395 -0.03102 0.13398 -0.03079 C 0.11406 -0.03079 0.09492 -0.03102 0.0819 -0.03195 C 0.06302 -0.03287 0.05208 -0.03473 0.05208 -0.03658 C 0.05208 -0.03774 0.05507 -0.03866 0.06093 -0.03959 C 0.075 -0.04167 0.10104 -0.04306 0.1319 -0.04329 C 0.16888 -0.04329 0.19791 -0.0419 0.19791 -0.03982 C 0.19895 -0.03774 0.16992 -0.03588 0.13294 -0.03565 C 0.11497 -0.03565 0.09895 -0.03588 0.08698 -0.03658 C 0.06992 -0.0375 0.06002 -0.03912 0.06002 -0.04098 C 0.06002 -0.0419 0.06302 -0.0426 0.0681 -0.04352 C 0.08007 -0.04537 0.10403 -0.04653 0.1319 -0.04676 C 0.16497 -0.04699 0.19101 -0.04561 0.19101 -0.04352 C 0.19101 -0.0419 0.16601 -0.04005 0.13294 -0.04005 C 0.11601 -0.03982 0.10104 -0.04028 0.08997 -0.04074 C 0.075 -0.04167 0.06601 -0.04306 0.06601 -0.04468 C 0.06601 -0.04561 0.06888 -0.0463 0.07395 -0.04699 C 0.08502 -0.04861 0.1069 -0.04977 0.13112 -0.05 C 0.16093 -0.05024 0.18502 -0.04885 0.18502 -0.04723 C 0.18502 -0.04537 0.16093 -0.04399 0.1319 -0.04375 C 0.1181 -0.04375 0.10403 -0.04399 0.09388 -0.04468 C 0.08007 -0.04537 0.072 -0.04653 0.072 -0.04815 C 0.072 -0.04885 0.075 -0.04954 0.07903 -0.05024 C 0.08906 -0.05162 0.10794 -0.05278 0.13112 -0.05278 C 0.1569 -0.05301 0.17903 -0.05186 0.17903 -0.05024 C 0.17903 -0.04885 0.15794 -0.04746 0.13112 -0.04746 C 0.11888 -0.04723 0.10612 -0.04746 0.097 -0.04792 C 0.08502 -0.04885 0.07799 -0.05 0.07799 -0.05116 C 0.07799 -0.05186 0.08007 -0.05255 0.08398 -0.05301 C 0.0931 -0.0544 0.11002 -0.05533 0.13112 -0.05556 C 0.15507 -0.05556 0.17395 -0.0544 0.17395 -0.05324 C 0.17395 -0.05186 0.15507 -0.05047 0.13112 -0.05047 C 0.11888 -0.05047 0.10794 -0.0507 0.10104 -0.05116 C 0.08906 -0.05162 0.08294 -0.05278 0.08294 -0.05394 C 0.08294 -0.0544 0.08502 -0.0551 0.08802 -0.05556 C 0.09596 -0.05695 0.11198 -0.05764 0.13007 -0.05787 C 0.15208 -0.05787 0.16888 -0.05695 0.16888 -0.05579 C 0.16888 -0.0544 0.15208 -0.05348 0.13112 -0.05324 C 0.11992 -0.05324 0.11002 -0.05348 0.10299 -0.05394 C 0.0931 -0.0544 0.08698 -0.05533 0.08698 -0.05649 C 0.08698 -0.05695 0.08906 -0.05741 0.09205 -0.05787 " pathEditMode="relative" rAng="0" ptsTypes="AAAAAAAAAAAAAAAAAAAAAAAAAAAAAAAAAAAAAAAAAAAAAAAAAAAAAAAAAAAAAAAAAAA">
                                      <p:cBhvr>
                                        <p:cTn id="8" dur="5000" fill="hold"/>
                                        <p:tgtEl>
                                          <p:spTgt spid="18435"/>
                                        </p:tgtEl>
                                        <p:attrNameLst>
                                          <p:attrName>ppt_x,ppt_y</p:attrName>
                                        </p:attrNameLst>
                                      </p:cBhvr>
                                      <p:rCtr x="12435" y="-2454"/>
                                    </p:animMotion>
                                  </p:childTnLst>
                                </p:cTn>
                              </p:par>
                              <p:par>
                                <p:cTn id="9" presetID="53" presetClass="path" presetSubtype="0" accel="50000" decel="50000" fill="hold" grpId="0" nodeType="withEffect">
                                  <p:stCondLst>
                                    <p:cond delay="0"/>
                                  </p:stCondLst>
                                  <p:childTnLst>
                                    <p:animMotion origin="layout" path="M 2.5E-6 -1.85185E-6 C -0.06602 0.00162 -0.11498 0.00556 -0.11498 0.0088 C -0.11498 0.01181 -0.06706 0.01412 -0.003 0.01412 C 0.06094 0.01412 0.11497 0.01181 0.11497 0.0088 C 0.11497 0.00556 0.05898 0.00486 -0.00508 0.00695 C -0.0681 0.00949 -0.11498 0.01366 -0.11498 0.01644 C -0.11498 0.01968 -0.06602 0.02199 -0.003 0.02199 C 0.06094 0.02199 0.11497 0.01968 0.11497 0.01644 C 0.11497 0.01366 0.05898 0.01273 -0.00404 0.01482 C -0.0681 0.01713 -0.11498 0.02107 -0.11498 0.02431 C -0.11498 0.02755 -0.06602 0.02986 -0.00209 0.02986 C 0.06094 0.02986 0.11497 0.02755 0.11497 0.02431 C 0.11497 0.02153 0.05898 0.0206 -0.00404 0.02246 C -0.06706 0.02477 -0.11498 0.02917 -0.11498 0.03218 C -0.11498 0.03519 -0.06498 0.0375 -0.00209 0.0375 C 0.06302 0.0375 0.11497 0.03519 0.11497 0.03218 C 0.11497 0.02917 0.06002 0.02824 -0.003 0.03056 C -0.06602 0.03264 -0.11498 0.03681 -0.11498 0.03982 C -0.11498 0.04306 -0.06498 0.04514 -0.00104 0.04514 C 0.06302 0.04514 0.11497 0.04283 0.11497 0.03982 C 0.11497 0.03681 0.06002 0.03588 -0.003 0.0382 C -0.06602 0.04028 -0.11498 0.04468 -0.11498 0.04746 C -0.11498 0.05046 -0.06406 0.05278 -0.00104 0.05278 C 0.06302 0.05278 0.11497 0.05046 0.11497 0.04746 C 0.11497 0.04468 0.06094 0.04375 -0.003 0.04584 C -0.06602 0.04792 -0.11498 0.05232 -0.11498 0.05533 C -0.11498 0.0581 -0.06406 0.06088 2.5E-6 0.06088 C 0.06406 0.06088 0.11497 0.05834 0.11497 0.05533 C 0.11497 0.05232 0.06094 0.05162 -0.00209 0.05371 C -0.06498 0.05579 -0.11602 0.05996 -0.11498 0.06296 C -0.11406 0.06597 -0.06406 0.06829 2.5E-6 0.06829 C 0.06406 0.06829 0.11497 0.06574 0.11497 0.06273 C 0.11497 0.05996 0.06302 0.05926 2.5E-6 0.06158 " pathEditMode="relative" rAng="0" ptsTypes="AAAAAAAAAAAAAAAAAAAAAAAAAAAAAAAAA">
                                      <p:cBhvr>
                                        <p:cTn id="10" dur="5000" fill="hold"/>
                                        <p:tgtEl>
                                          <p:spTgt spid="18436"/>
                                        </p:tgtEl>
                                        <p:attrNameLst>
                                          <p:attrName>ppt_x,ppt_y</p:attrName>
                                        </p:attrNameLst>
                                      </p:cBhvr>
                                      <p:rCtr x="-13" y="3403"/>
                                    </p:animMotion>
                                  </p:childTnLst>
                                </p:cTn>
                              </p:par>
                              <p:par>
                                <p:cTn id="11" presetID="53" presetClass="path" presetSubtype="0" accel="50000" decel="50000" fill="hold" grpId="0" nodeType="withEffect">
                                  <p:stCondLst>
                                    <p:cond delay="0"/>
                                  </p:stCondLst>
                                  <p:childTnLst>
                                    <p:animMotion origin="layout" path="M 2.08333E-6 1.85185E-6 C -0.06602 -0.00185 -0.11498 -0.00602 -0.11498 -0.00949 C -0.11498 -0.01273 -0.06706 -0.01528 -0.003 -0.01528 C 0.06094 -0.01528 0.11497 -0.01273 0.11497 -0.00949 C 0.11497 -0.00602 0.05898 -0.00533 -0.00508 -0.00764 C -0.0681 -0.01042 -0.11498 -0.01482 -0.11498 -0.01783 C -0.11498 -0.0213 -0.06602 -0.02384 -0.003 -0.02384 C 0.06094 -0.02384 0.11497 -0.0213 0.11497 -0.01783 C 0.11497 -0.01482 0.05898 -0.01389 -0.00404 -0.01597 C -0.0681 -0.01852 -0.11498 -0.02292 -0.11498 -0.02639 C -0.11498 -0.02986 -0.06602 -0.03241 -0.00209 -0.03241 C 0.06094 -0.03241 0.11497 -0.02986 0.11497 -0.02639 C 0.11497 -0.02338 0.05898 -0.02222 -0.00404 -0.02431 C -0.06706 -0.02685 -0.11498 -0.03148 -0.11498 -0.03472 C -0.11498 -0.03796 -0.06498 -0.04051 -0.00209 -0.04051 C 0.06302 -0.04051 0.11497 -0.03796 0.11497 -0.03472 C 0.11497 -0.03148 0.06002 -0.03056 -0.003 -0.0331 C -0.06602 -0.03519 -0.11498 -0.03982 -0.11498 -0.04306 C -0.11498 -0.04653 -0.06498 -0.04884 -0.00104 -0.04884 C 0.06302 -0.04884 0.11497 -0.0463 0.11497 -0.04306 C 0.11497 -0.03982 0.06002 -0.03889 -0.003 -0.04121 C -0.06602 -0.04352 -0.11498 -0.04838 -0.11498 -0.05116 C -0.11498 -0.0544 -0.06406 -0.05695 -0.00104 -0.05695 C 0.06302 -0.05695 0.11497 -0.0544 0.11497 -0.05116 C 0.11497 -0.04838 0.06094 -0.04722 -0.003 -0.04954 C -0.06602 -0.05185 -0.11498 -0.05648 -0.11498 -0.05972 C -0.11498 -0.06273 -0.06406 -0.06574 2.08333E-6 -0.06574 C 0.06406 -0.06574 0.11497 -0.06296 0.11497 -0.05972 C 0.11497 -0.05648 0.06094 -0.05579 -0.00209 -0.0581 C -0.06498 -0.06019 -0.11602 -0.06482 -0.11498 -0.06806 C -0.11406 -0.0713 -0.06406 -0.07361 2.08333E-6 -0.07361 C 0.06406 -0.07361 0.11497 -0.07107 0.11497 -0.06783 C 0.11497 -0.06482 0.06302 -0.06389 2.08333E-6 -0.06644 " pathEditMode="relative" rAng="0" ptsTypes="AAAAAAAAAAAAAAAAAAAAAAAAAAAAAAAAA">
                                      <p:cBhvr>
                                        <p:cTn id="12" dur="5000" fill="hold"/>
                                        <p:tgtEl>
                                          <p:spTgt spid="18437"/>
                                        </p:tgtEl>
                                        <p:attrNameLst>
                                          <p:attrName>ppt_x,ppt_y</p:attrName>
                                        </p:attrNameLst>
                                      </p:cBhvr>
                                      <p:rCtr x="-13" y="-3681"/>
                                    </p:animMotion>
                                  </p:childTnLst>
                                </p:cTn>
                              </p:par>
                              <p:par>
                                <p:cTn id="13" presetID="46" presetClass="path" presetSubtype="0" accel="50000" decel="50000" fill="hold" grpId="0" nodeType="withEffect">
                                  <p:stCondLst>
                                    <p:cond delay="0"/>
                                  </p:stCondLst>
                                  <p:childTnLst>
                                    <p:animMotion origin="layout" path="M 4.375E-6 -2.96296E-6 C -0.00404 -0.08935 0.04596 -0.16666 0.11302 -0.17199 C 0.17695 -0.1787 0.23697 -0.11875 0.24101 -0.03194 C 0.24596 0.04792 0.20403 0.12269 0.14401 0.12801 C 0.08906 0.13195 0.03697 0.08264 0.03294 0.0081 C 0.02903 -0.05995 0.06406 -0.12407 0.11497 -0.1294 C 0.16197 -0.13333 0.20599 -0.0919 0.20898 -0.0294 C 0.21197 0.02662 0.18398 0.08102 0.14205 0.08403 C 0.10403 0.08797 0.06796 0.05602 0.06497 0.00533 C 0.06302 -0.04004 0.08398 -0.08402 0.11705 -0.08657 C 0.14596 -0.08935 0.175 -0.06527 0.17695 -0.02662 C 0.17903 0.00672 0.16406 0.03866 0.13997 0.04144 C 0.12005 0.04398 0.09895 0.0294 0.09804 0.00278 C 0.09596 -0.01875 0.10403 -0.04143 0.11901 -0.04398 C 0.13099 -0.04398 0.14296 -0.03865 0.14505 -0.02407 C 0.14596 -0.01458 0.14401 -0.00532 0.13802 -0.00139 C 0.13502 -2.96296E-6 0.13294 -2.96296E-6 0.12994 -0.00139 " pathEditMode="relative" rAng="0" ptsTypes="AAAAAAAAAAAAAAAAA">
                                      <p:cBhvr>
                                        <p:cTn id="14" dur="5000" fill="hold"/>
                                        <p:tgtEl>
                                          <p:spTgt spid="18438"/>
                                        </p:tgtEl>
                                        <p:attrNameLst>
                                          <p:attrName>ppt_x,ppt_y</p:attrName>
                                        </p:attrNameLst>
                                      </p:cBhvr>
                                      <p:rCtr x="12057" y="-2245"/>
                                    </p:animMotion>
                                  </p:childTnLst>
                                </p:cTn>
                              </p:par>
                              <p:par>
                                <p:cTn id="15" presetID="55" presetClass="path" presetSubtype="0" accel="50000" decel="50000" fill="hold" grpId="0" nodeType="withEffect">
                                  <p:stCondLst>
                                    <p:cond delay="0"/>
                                  </p:stCondLst>
                                  <p:childTnLst>
                                    <p:animMotion origin="layout" path="M 1.25E-6 3.7037E-7 C 0.00404 -0.08935 -0.04596 -0.16667 -0.11302 -0.17199 C -0.17695 -0.1787 -0.23698 -0.11875 -0.24102 -0.03194 C -0.24596 0.04792 -0.20404 0.12268 -0.14401 0.12801 C -0.08906 0.13194 -0.03698 0.08264 -0.03294 0.0081 C -0.02904 -0.05995 -0.06406 -0.12407 -0.11498 -0.1294 C -0.16198 -0.13333 -0.20599 -0.0919 -0.20899 -0.0294 C -0.21198 0.02662 -0.18399 0.08102 -0.14206 0.08403 C -0.10404 0.08796 -0.06797 0.05602 -0.06498 0.00532 C -0.06302 -0.04005 -0.08399 -0.08403 -0.11706 -0.08657 C -0.14596 -0.08935 -0.175 -0.06528 -0.17695 -0.02662 C -0.17904 0.00671 -0.16406 0.03866 -0.13998 0.04143 C -0.12005 0.04398 -0.09896 0.0294 -0.09805 0.00278 C -0.09596 -0.01875 -0.10404 -0.04144 -0.11901 -0.04398 C -0.13099 -0.04398 -0.14297 -0.03866 -0.14505 -0.02407 C -0.14596 -0.01458 -0.14401 -0.00532 -0.13802 -0.00139 C -0.13503 3.7037E-7 -0.13294 3.7037E-7 -0.12995 -0.00139 " pathEditMode="relative" rAng="0" ptsTypes="AAAAAAAAAAAAAAAAA">
                                      <p:cBhvr>
                                        <p:cTn id="16" dur="5000" fill="hold"/>
                                        <p:tgtEl>
                                          <p:spTgt spid="18439"/>
                                        </p:tgtEl>
                                        <p:attrNameLst>
                                          <p:attrName>ppt_x,ppt_y</p:attrName>
                                        </p:attrNameLst>
                                      </p:cBhvr>
                                      <p:rCtr x="-12070" y="-2245"/>
                                    </p:animMotion>
                                  </p:childTnLst>
                                </p:cTn>
                              </p:par>
                              <p:par>
                                <p:cTn id="17" presetID="52" presetClass="path" presetSubtype="0" repeatCount="2000" accel="50000" decel="50000" fill="hold" grpId="0" nodeType="withEffect">
                                  <p:stCondLst>
                                    <p:cond delay="0"/>
                                  </p:stCondLst>
                                  <p:childTnLst>
                                    <p:animMotion origin="layout" path="M 3.75E-6 -3.33333E-6 C -0.00105 0.00857 0.06002 0.01621 0.13698 0.01644 C 0.19791 0.01713 0.24791 0.01297 0.24895 0.00787 C 0.24895 0.00278 0.2 -0.00208 0.13802 -0.00231 C 0.1069 -0.00231 0.07903 -0.00185 0.05898 -3.33333E-6 C 0.03007 0.00232 0.01302 0.00602 0.01302 0.01065 C 0.01302 0.01297 0.0181 0.01528 0.02708 0.0176 C 0.04791 0.02199 0.08906 0.025 0.13593 0.02547 C 0.19101 0.02616 0.23593 0.02223 0.23593 0.01783 C 0.23698 0.01297 0.19205 0.0088 0.13698 0.00811 C 0.10898 0.00811 0.08398 0.0088 0.06497 0.01019 C 0.03997 0.01273 0.02395 0.01644 0.02395 0.02037 C 0.02395 0.02223 0.02903 0.02454 0.03698 0.02639 C 0.05612 0.03033 0.09205 0.03334 0.13502 0.0338 C 0.18502 0.03403 0.225 0.03056 0.225 0.02639 C 0.22604 0.02223 0.18593 0.01852 0.13593 0.01806 C 0.11093 0.01783 0.08802 0.01852 0.07096 0.01991 C 0.04791 0.02199 0.03502 0.025 0.03502 0.02894 C 0.03502 0.03056 0.03906 0.03264 0.04596 0.03426 C 0.06302 0.03773 0.09596 0.04051 0.13398 0.04098 C 0.17903 0.04098 0.21497 0.0382 0.21497 0.03426 C 0.21497 0.03056 0.18007 0.02709 0.13502 0.02686 C 0.11302 0.02686 0.09205 0.02755 0.07708 0.02848 C 0.05612 0.03033 0.04388 0.03334 0.0431 0.03635 C 0.0431 0.0382 0.04791 0.03982 0.05403 0.04121 C 0.06888 0.04468 0.09895 0.04723 0.13294 0.04723 C 0.17291 0.04746 0.20612 0.04514 0.20612 0.04167 C 0.2069 0.0382 0.17395 0.03496 0.13398 0.03473 C 0.11406 0.03473 0.09492 0.03496 0.0819 0.03635 C 0.06302 0.03773 0.05208 0.04051 0.05208 0.04329 C 0.05208 0.04514 0.05507 0.04653 0.06093 0.04792 C 0.075 0.05093 0.10104 0.05301 0.1319 0.05348 C 0.16888 0.05348 0.19791 0.05139 0.19791 0.04815 C 0.19895 0.04514 0.16992 0.04236 0.13294 0.0419 C 0.11497 0.0419 0.09895 0.04236 0.08698 0.04329 C 0.06992 0.04468 0.06002 0.04723 0.06002 0.05 C 0.06002 0.05139 0.06302 0.05232 0.0681 0.05371 C 0.08007 0.05648 0.10403 0.05811 0.1319 0.05857 C 0.16497 0.0588 0.19101 0.05672 0.19101 0.05371 C 0.19101 0.05139 0.16601 0.04861 0.13294 0.04861 C 0.11601 0.04815 0.10104 0.04885 0.08997 0.04954 C 0.075 0.05093 0.06601 0.05301 0.06601 0.05533 C 0.06601 0.05672 0.06888 0.05787 0.07395 0.0588 C 0.08502 0.06135 0.1069 0.06297 0.13112 0.0632 C 0.16093 0.06366 0.18502 0.06158 0.18502 0.05926 C 0.18502 0.05648 0.16093 0.0544 0.1319 0.05394 C 0.1181 0.05394 0.10403 0.0544 0.09388 0.05533 C 0.08007 0.05648 0.072 0.05811 0.072 0.06065 C 0.072 0.06158 0.075 0.06273 0.07903 0.06366 C 0.08906 0.06574 0.10794 0.06736 0.13112 0.06736 C 0.1569 0.06783 0.17903 0.06598 0.17903 0.06366 C 0.17903 0.06158 0.15794 0.05949 0.13112 0.05949 C 0.11888 0.05926 0.10612 0.05949 0.097 0.06019 C 0.08502 0.06158 0.07799 0.0632 0.07799 0.06505 C 0.07799 0.06598 0.08007 0.06713 0.08398 0.06783 C 0.0931 0.06991 0.11002 0.0713 0.13112 0.07153 C 0.15507 0.07153 0.17395 0.06991 0.17395 0.06806 C 0.17395 0.06598 0.15507 0.06389 0.13112 0.06389 C 0.11888 0.06389 0.10794 0.06436 0.10104 0.06505 C 0.08906 0.06574 0.08294 0.06736 0.08294 0.06922 C 0.08294 0.06991 0.08502 0.07107 0.08802 0.07153 C 0.09596 0.07385 0.11198 0.07477 0.13007 0.07523 C 0.15208 0.07523 0.16888 0.07385 0.16888 0.07199 C 0.16888 0.06991 0.15208 0.06852 0.13112 0.06806 C 0.11992 0.06806 0.11002 0.06852 0.10299 0.06922 C 0.0931 0.06991 0.08698 0.0713 0.08698 0.07292 C 0.08698 0.07385 0.08906 0.07431 0.09205 0.07523 " pathEditMode="relative" rAng="0" ptsTypes="AAAAAAAAAAAAAAAAAAAAAAAAAAAAAAAAAAAAAAAAAAAAAAAAAAAAAAAAAAAAAAAAAAA">
                                      <p:cBhvr>
                                        <p:cTn id="18" dur="2000" fill="hold"/>
                                        <p:tgtEl>
                                          <p:spTgt spid="18440"/>
                                        </p:tgtEl>
                                        <p:attrNameLst>
                                          <p:attrName>ppt_x,ppt_y</p:attrName>
                                        </p:attrNameLst>
                                      </p:cBhvr>
                                      <p:rCtr x="12435" y="3634"/>
                                    </p:animMotion>
                                  </p:childTnLst>
                                </p:cTn>
                              </p:par>
                              <p:par>
                                <p:cTn id="19" presetID="52" presetClass="path" presetSubtype="0" repeatCount="2000" accel="50000" decel="50000" fill="hold" grpId="0" nodeType="withEffect">
                                  <p:stCondLst>
                                    <p:cond delay="0"/>
                                  </p:stCondLst>
                                  <p:childTnLst>
                                    <p:animMotion origin="layout" path="M 3.75E-6 -0.00718 C -0.00105 -0.01297 0.06002 -0.01829 0.13698 -0.01852 C 0.19791 -0.01898 0.24791 -0.01621 0.24895 -0.0125 C 0.24895 -0.00903 0.2 -0.00579 0.13802 -0.00556 C 0.1069 -0.00556 0.07903 -0.00602 0.05898 -0.00718 C 0.03007 -0.0088 0.01302 -0.01134 0.01302 -0.01459 C 0.01302 -0.01621 0.0181 -0.01759 0.02708 -0.01922 C 0.04791 -0.02222 0.08906 -0.02431 0.13593 -0.02454 C 0.19101 -0.025 0.23593 -0.02222 0.23593 -0.01945 C 0.23698 -0.01621 0.19205 -0.0132 0.13698 -0.01273 C 0.10898 -0.01273 0.08398 -0.0132 0.06497 -0.01412 C 0.03997 -0.01574 0.02395 -0.01852 0.02395 -0.02107 C 0.02395 -0.02222 0.02903 -0.02384 0.03698 -0.02523 C 0.05612 -0.02778 0.09205 -0.02986 0.13502 -0.03009 C 0.18502 -0.03033 0.225 -0.02801 0.225 -0.02523 C 0.22604 -0.02222 0.18593 -0.01991 0.13593 -0.01945 C 0.11093 -0.01945 0.08802 -0.01991 0.07096 -0.02084 C 0.04791 -0.02222 0.03502 -0.02431 0.03502 -0.02685 C 0.03502 -0.02801 0.03906 -0.0294 0.04596 -0.03056 C 0.06302 -0.03287 0.09596 -0.03472 0.13398 -0.03496 C 0.17903 -0.03496 0.21497 -0.0331 0.21497 -0.03056 C 0.21497 -0.02801 0.18007 -0.0257 0.13502 -0.02547 C 0.11302 -0.02547 0.09205 -0.02593 0.07708 -0.02662 C 0.05612 -0.02778 0.04388 -0.02986 0.0431 -0.03195 C 0.0431 -0.0331 0.04791 -0.03426 0.05403 -0.03519 C 0.06888 -0.0375 0.09895 -0.03912 0.13294 -0.03912 C 0.17291 -0.03935 0.20612 -0.03773 0.20612 -0.03542 C 0.2069 -0.0331 0.17395 -0.03102 0.13398 -0.03079 C 0.11406 -0.03079 0.09492 -0.03102 0.0819 -0.03195 C 0.06302 -0.03287 0.05208 -0.03472 0.05208 -0.03658 C 0.05208 -0.03773 0.05507 -0.03866 0.06093 -0.03959 C 0.075 -0.04167 0.10104 -0.04306 0.1319 -0.04329 C 0.16888 -0.04329 0.19791 -0.0419 0.19791 -0.03982 C 0.19895 -0.03773 0.16992 -0.03588 0.13294 -0.03565 C 0.11497 -0.03565 0.09895 -0.03588 0.08698 -0.03658 C 0.06992 -0.0375 0.06002 -0.03912 0.06002 -0.04097 C 0.06002 -0.0419 0.06302 -0.04259 0.0681 -0.04352 C 0.08007 -0.04537 0.10403 -0.04653 0.1319 -0.04676 C 0.16497 -0.04699 0.19101 -0.0456 0.19101 -0.04352 C 0.19101 -0.0419 0.16601 -0.04005 0.13294 -0.04005 C 0.11601 -0.03982 0.10104 -0.04028 0.08997 -0.04074 C 0.075 -0.04167 0.06601 -0.04306 0.06601 -0.04468 C 0.06601 -0.0456 0.06888 -0.0463 0.07395 -0.04699 C 0.08502 -0.04861 0.1069 -0.04977 0.13112 -0.05 C 0.16093 -0.05023 0.18502 -0.04884 0.18502 -0.04722 C 0.18502 -0.04537 0.16093 -0.04398 0.1319 -0.04375 C 0.1181 -0.04375 0.10403 -0.04398 0.09388 -0.04468 C 0.08007 -0.04537 0.072 -0.04653 0.072 -0.04815 C 0.072 -0.04884 0.075 -0.04954 0.07903 -0.05023 C 0.08906 -0.05162 0.10794 -0.05278 0.13112 -0.05278 C 0.1569 -0.05301 0.17903 -0.05185 0.17903 -0.05023 C 0.17903 -0.04884 0.15794 -0.04746 0.13112 -0.04746 C 0.11888 -0.04722 0.10612 -0.04746 0.097 -0.04792 C 0.08502 -0.04884 0.07799 -0.05 0.07799 -0.05116 C 0.07799 -0.05185 0.08007 -0.05255 0.08398 -0.05301 C 0.0931 -0.0544 0.11002 -0.05533 0.13112 -0.05556 C 0.15507 -0.05556 0.17395 -0.0544 0.17395 -0.05324 C 0.17395 -0.05185 0.15507 -0.05047 0.13112 -0.05047 C 0.11888 -0.05047 0.10794 -0.0507 0.10104 -0.05116 C 0.08906 -0.05162 0.08294 -0.05278 0.08294 -0.05394 C 0.08294 -0.0544 0.08502 -0.05509 0.08802 -0.05556 C 0.09596 -0.05695 0.11198 -0.05764 0.13007 -0.05787 C 0.15208 -0.05787 0.16888 -0.05695 0.16888 -0.05579 C 0.16888 -0.0544 0.15208 -0.05347 0.13112 -0.05324 C 0.11992 -0.05324 0.11002 -0.05347 0.10299 -0.05394 C 0.0931 -0.0544 0.08698 -0.05533 0.08698 -0.05648 C 0.08698 -0.05695 0.08906 -0.05741 0.09205 -0.05787 " pathEditMode="relative" rAng="0" ptsTypes="AAAAAAAAAAAAAAAAAAAAAAAAAAAAAAAAAAAAAAAAAAAAAAAAAAAAAAAAAAAAAAAAAAA">
                                      <p:cBhvr>
                                        <p:cTn id="20" dur="2000" fill="hold"/>
                                        <p:tgtEl>
                                          <p:spTgt spid="18441"/>
                                        </p:tgtEl>
                                        <p:attrNameLst>
                                          <p:attrName>ppt_x,ppt_y</p:attrName>
                                        </p:attrNameLst>
                                      </p:cBhvr>
                                      <p:rCtr x="12435" y="-2454"/>
                                    </p:animMotion>
                                  </p:childTnLst>
                                </p:cTn>
                              </p:par>
                              <p:par>
                                <p:cTn id="21" presetID="53" presetClass="path" presetSubtype="0" repeatCount="2000" accel="50000" decel="50000" fill="hold" grpId="0" nodeType="withEffect">
                                  <p:stCondLst>
                                    <p:cond delay="0"/>
                                  </p:stCondLst>
                                  <p:childTnLst>
                                    <p:animMotion origin="layout" path="M 2.5E-6 -3.33333E-6 C -0.06602 0.00162 -0.11498 0.00556 -0.11498 0.0088 C -0.11498 0.01181 -0.06706 0.01412 -0.003 0.01412 C 0.06094 0.01412 0.11497 0.01181 0.11497 0.0088 C 0.11497 0.00556 0.05898 0.00486 -0.00508 0.00695 C -0.0681 0.00949 -0.11498 0.01366 -0.11498 0.01644 C -0.11498 0.01968 -0.06602 0.02199 -0.003 0.02199 C 0.06094 0.02199 0.11497 0.01968 0.11497 0.01644 C 0.11497 0.01366 0.05898 0.01273 -0.00404 0.01482 C -0.0681 0.01713 -0.11498 0.02107 -0.11498 0.02431 C -0.11498 0.02755 -0.06602 0.02986 -0.00209 0.02986 C 0.06094 0.02986 0.11497 0.02755 0.11497 0.02431 C 0.11497 0.02153 0.05898 0.02061 -0.00404 0.02246 C -0.06706 0.02477 -0.11498 0.02917 -0.11498 0.03218 C -0.11498 0.03519 -0.06498 0.0375 -0.00209 0.0375 C 0.06302 0.0375 0.11497 0.03519 0.11497 0.03218 C 0.11497 0.02917 0.06002 0.02824 -0.003 0.03056 C -0.06602 0.03264 -0.11498 0.03681 -0.11498 0.03982 C -0.11498 0.04306 -0.06498 0.04514 -0.00104 0.04514 C 0.06302 0.04514 0.11497 0.04283 0.11497 0.03982 C 0.11497 0.03681 0.06002 0.03588 -0.003 0.0382 C -0.06602 0.04028 -0.11498 0.04468 -0.11498 0.04746 C -0.11498 0.05047 -0.06406 0.05278 -0.00104 0.05278 C 0.06302 0.05278 0.11497 0.05047 0.11497 0.04746 C 0.11497 0.04468 0.06094 0.04375 -0.003 0.04584 C -0.06602 0.04792 -0.11498 0.05232 -0.11498 0.05533 C -0.11498 0.05811 -0.06406 0.06088 2.5E-6 0.06088 C 0.06406 0.06088 0.11497 0.05834 0.11497 0.05533 C 0.11497 0.05232 0.06094 0.05162 -0.00209 0.05371 C -0.06498 0.05579 -0.11602 0.05996 -0.11498 0.06297 C -0.11406 0.06598 -0.06406 0.06829 2.5E-6 0.06829 C 0.06406 0.06829 0.11497 0.06574 0.11497 0.06273 C 0.11497 0.05996 0.06302 0.05926 2.5E-6 0.06158 " pathEditMode="relative" rAng="0" ptsTypes="AAAAAAAAAAAAAAAAAAAAAAAAAAAAAAAAA">
                                      <p:cBhvr>
                                        <p:cTn id="22" dur="2000" fill="hold"/>
                                        <p:tgtEl>
                                          <p:spTgt spid="18442"/>
                                        </p:tgtEl>
                                        <p:attrNameLst>
                                          <p:attrName>ppt_x,ppt_y</p:attrName>
                                        </p:attrNameLst>
                                      </p:cBhvr>
                                      <p:rCtr x="-13" y="3403"/>
                                    </p:animMotion>
                                  </p:childTnLst>
                                </p:cTn>
                              </p:par>
                              <p:par>
                                <p:cTn id="23" presetID="53" presetClass="path" presetSubtype="0" repeatCount="2000" accel="50000" decel="50000" fill="hold" grpId="0" nodeType="withEffect">
                                  <p:stCondLst>
                                    <p:cond delay="0"/>
                                  </p:stCondLst>
                                  <p:childTnLst>
                                    <p:animMotion origin="layout" path="M 2.08333E-6 3.7037E-7 C -0.06602 -0.00185 -0.11498 -0.00602 -0.11498 -0.00949 C -0.11498 -0.01273 -0.06706 -0.01528 -0.003 -0.01528 C 0.06094 -0.01528 0.11497 -0.01273 0.11497 -0.00949 C 0.11497 -0.00602 0.05898 -0.00532 -0.00508 -0.00764 C -0.0681 -0.01042 -0.11498 -0.01482 -0.11498 -0.01782 C -0.11498 -0.0213 -0.06602 -0.02384 -0.003 -0.02384 C 0.06094 -0.02384 0.11497 -0.0213 0.11497 -0.01782 C 0.11497 -0.01482 0.05898 -0.01389 -0.00404 -0.01597 C -0.0681 -0.01852 -0.11498 -0.02292 -0.11498 -0.02639 C -0.11498 -0.02986 -0.06602 -0.03241 -0.00209 -0.03241 C 0.06094 -0.03241 0.11497 -0.02986 0.11497 -0.02639 C 0.11497 -0.02338 0.05898 -0.02222 -0.00404 -0.02431 C -0.06706 -0.02685 -0.11498 -0.03148 -0.11498 -0.03472 C -0.11498 -0.03796 -0.06498 -0.04051 -0.00209 -0.04051 C 0.06302 -0.04051 0.11497 -0.03796 0.11497 -0.03472 C 0.11497 -0.03148 0.06002 -0.03056 -0.003 -0.0331 C -0.06602 -0.03519 -0.11498 -0.03982 -0.11498 -0.04306 C -0.11498 -0.04653 -0.06498 -0.04884 -0.00104 -0.04884 C 0.06302 -0.04884 0.11497 -0.0463 0.11497 -0.04306 C 0.11497 -0.03982 0.06002 -0.03889 -0.003 -0.0412 C -0.06602 -0.04352 -0.11498 -0.04838 -0.11498 -0.05116 C -0.11498 -0.0544 -0.06406 -0.05694 -0.00104 -0.05694 C 0.06302 -0.05694 0.11497 -0.0544 0.11497 -0.05116 C 0.11497 -0.04838 0.06094 -0.04722 -0.003 -0.04954 C -0.06602 -0.05185 -0.11498 -0.05648 -0.11498 -0.05972 C -0.11498 -0.06273 -0.06406 -0.06574 2.08333E-6 -0.06574 C 0.06406 -0.06574 0.11497 -0.06296 0.11497 -0.05972 C 0.11497 -0.05648 0.06094 -0.05579 -0.00209 -0.0581 C -0.06498 -0.06019 -0.11602 -0.06482 -0.11498 -0.06806 C -0.11406 -0.0713 -0.06406 -0.07361 2.08333E-6 -0.07361 C 0.06406 -0.07361 0.11497 -0.07107 0.11497 -0.06782 C 0.11497 -0.06482 0.06302 -0.06389 2.08333E-6 -0.06644 " pathEditMode="relative" rAng="0" ptsTypes="AAAAAAAAAAAAAAAAAAAAAAAAAAAAAAAAA">
                                      <p:cBhvr>
                                        <p:cTn id="24" dur="2000" fill="hold"/>
                                        <p:tgtEl>
                                          <p:spTgt spid="18443"/>
                                        </p:tgtEl>
                                        <p:attrNameLst>
                                          <p:attrName>ppt_x,ppt_y</p:attrName>
                                        </p:attrNameLst>
                                      </p:cBhvr>
                                      <p:rCtr x="-13" y="-3681"/>
                                    </p:animMotion>
                                  </p:childTnLst>
                                </p:cTn>
                              </p:par>
                              <p:par>
                                <p:cTn id="25" presetID="46" presetClass="path" presetSubtype="0" repeatCount="2000" accel="50000" decel="50000" fill="hold" grpId="0" nodeType="withEffect">
                                  <p:stCondLst>
                                    <p:cond delay="0"/>
                                  </p:stCondLst>
                                  <p:childTnLst>
                                    <p:animMotion origin="layout" path="M 4.375E-6 -4.44444E-6 C -0.00404 -0.08935 0.04596 -0.16666 0.11302 -0.17199 C 0.17695 -0.1787 0.23697 -0.11875 0.24101 -0.03194 C 0.24596 0.04792 0.20403 0.12269 0.14401 0.12801 C 0.08906 0.13195 0.03697 0.08264 0.03294 0.00811 C 0.02903 -0.05995 0.06406 -0.12407 0.11497 -0.12939 C 0.16197 -0.13333 0.20599 -0.09189 0.20898 -0.02939 C 0.21197 0.02662 0.18398 0.08102 0.14205 0.08403 C 0.10403 0.08797 0.06796 0.05602 0.06497 0.00533 C 0.06302 -0.04004 0.08398 -0.08402 0.11705 -0.08657 C 0.14596 -0.08935 0.175 -0.06527 0.17695 -0.02662 C 0.17903 0.00672 0.16406 0.03866 0.13997 0.04144 C 0.12005 0.04399 0.09895 0.0294 0.09804 0.00278 C 0.09596 -0.01875 0.10403 -0.04143 0.11901 -0.04398 C 0.13099 -0.04398 0.14296 -0.03865 0.14505 -0.02407 C 0.14596 -0.01458 0.14401 -0.00532 0.13802 -0.00138 C 0.13502 -4.44444E-6 0.13294 -4.44444E-6 0.12994 -0.00138 " pathEditMode="relative" rAng="0" ptsTypes="AAAAAAAAAAAAAAAAA">
                                      <p:cBhvr>
                                        <p:cTn id="26" dur="2000" fill="hold"/>
                                        <p:tgtEl>
                                          <p:spTgt spid="18444"/>
                                        </p:tgtEl>
                                        <p:attrNameLst>
                                          <p:attrName>ppt_x,ppt_y</p:attrName>
                                        </p:attrNameLst>
                                      </p:cBhvr>
                                      <p:rCtr x="12057" y="-2245"/>
                                    </p:animMotion>
                                  </p:childTnLst>
                                </p:cTn>
                              </p:par>
                              <p:par>
                                <p:cTn id="27" presetID="55" presetClass="path" presetSubtype="0" repeatCount="2000" accel="50000" decel="50000" fill="hold" grpId="0" nodeType="withEffect">
                                  <p:stCondLst>
                                    <p:cond delay="0"/>
                                  </p:stCondLst>
                                  <p:childTnLst>
                                    <p:animMotion origin="layout" path="M 1.25E-6 -1.11111E-6 C 0.00404 -0.08935 -0.04596 -0.16667 -0.11302 -0.17199 C -0.17695 -0.1787 -0.23698 -0.11875 -0.24102 -0.03194 C -0.24596 0.04792 -0.20404 0.12269 -0.14401 0.12801 C -0.08906 0.13195 -0.03698 0.08264 -0.03294 0.0081 C -0.02904 -0.05995 -0.06406 -0.12407 -0.11498 -0.1294 C -0.16198 -0.13333 -0.20599 -0.0919 -0.20899 -0.0294 C -0.21198 0.02662 -0.18399 0.08125 -0.14206 0.08403 C -0.10404 0.08796 -0.06797 0.05602 -0.06498 0.00533 C -0.06302 -0.04005 -0.08399 -0.08403 -0.11706 -0.08657 C -0.14596 -0.08935 -0.175 -0.06528 -0.17695 -0.02662 C -0.17904 0.00671 -0.16406 0.03866 -0.13998 0.04144 C -0.12005 0.04398 -0.09896 0.0294 -0.09805 0.00278 C -0.09596 -0.01875 -0.10404 -0.04143 -0.11901 -0.04398 C -0.13099 -0.04398 -0.14297 -0.03866 -0.14505 -0.02407 C -0.14596 -0.01458 -0.14401 -0.00532 -0.13802 -0.00139 C -0.13503 -1.11111E-6 -0.13294 -1.11111E-6 -0.12995 -0.00139 " pathEditMode="relative" rAng="0" ptsTypes="AAAAAAAAAAAAAAAAA">
                                      <p:cBhvr>
                                        <p:cTn id="28" dur="2000" fill="hold"/>
                                        <p:tgtEl>
                                          <p:spTgt spid="18445"/>
                                        </p:tgtEl>
                                        <p:attrNameLst>
                                          <p:attrName>ppt_x,ppt_y</p:attrName>
                                        </p:attrNameLst>
                                      </p:cBhvr>
                                      <p:rCtr x="-12070" y="-2245"/>
                                    </p:animMotion>
                                  </p:childTnLst>
                                </p:cTn>
                              </p:par>
                              <p:par>
                                <p:cTn id="29" presetID="52" presetClass="path" presetSubtype="0" repeatCount="2000" accel="50000" decel="50000" fill="hold" grpId="0" nodeType="withEffect">
                                  <p:stCondLst>
                                    <p:cond delay="0"/>
                                  </p:stCondLst>
                                  <p:childTnLst>
                                    <p:animMotion origin="layout" path="M -4.58333E-6 4.81481E-6 C -0.00104 0.00856 0.06003 0.0162 0.13698 0.01643 C 0.19792 0.01712 0.24792 0.01296 0.24896 0.00787 C 0.24896 0.00277 0.2 -0.00209 0.13803 -0.00232 C 0.10691 -0.00232 0.07904 -0.00186 0.05899 4.81481E-6 C 0.03008 0.00231 0.01303 0.00601 0.01303 0.01064 C 0.01303 0.01296 0.0181 0.01527 0.02709 0.01759 C 0.04792 0.02199 0.08907 0.025 0.13594 0.02546 C 0.19102 0.02615 0.23594 0.02222 0.23594 0.01782 C 0.23698 0.01296 0.19206 0.00879 0.13698 0.0081 C 0.10899 0.0081 0.08399 0.00879 0.06498 0.01018 C 0.03998 0.01273 0.02396 0.01643 0.02396 0.02037 C 0.02396 0.02222 0.02904 0.02453 0.03698 0.02638 C 0.05612 0.03032 0.09206 0.03333 0.13503 0.03379 C 0.18503 0.03402 0.225 0.03055 0.225 0.02638 C 0.22605 0.02222 0.18594 0.01851 0.13594 0.01805 C 0.11094 0.01782 0.08803 0.01851 0.07097 0.0199 C 0.04792 0.02199 0.03503 0.025 0.03503 0.02893 C 0.03503 0.03055 0.03907 0.03263 0.04597 0.03425 C 0.06303 0.03773 0.09597 0.0405 0.13399 0.04097 C 0.17904 0.04097 0.21498 0.03819 0.21498 0.03425 C 0.21498 0.03055 0.18008 0.02708 0.13503 0.02685 C 0.11303 0.02685 0.09206 0.02754 0.07709 0.02847 C 0.05612 0.03032 0.04388 0.03333 0.0431 0.03634 C 0.0431 0.03819 0.04792 0.03981 0.05404 0.0412 C 0.06888 0.04467 0.09896 0.04722 0.13295 0.04722 C 0.17292 0.04745 0.20612 0.04513 0.20612 0.04166 C 0.20691 0.03819 0.17396 0.03495 0.13399 0.03472 C 0.11407 0.03472 0.09493 0.03495 0.08191 0.03634 C 0.06303 0.03773 0.05209 0.0405 0.05209 0.04328 C 0.05209 0.04513 0.05508 0.04652 0.06094 0.04791 C 0.075 0.05092 0.10105 0.053 0.13191 0.05347 C 0.16888 0.05347 0.19792 0.05138 0.19792 0.04814 C 0.19896 0.04513 0.16993 0.04236 0.13295 0.04189 C 0.11498 0.04189 0.09896 0.04236 0.08698 0.04328 C 0.06993 0.04467 0.06003 0.04722 0.06003 0.05 C 0.06003 0.05138 0.06303 0.05231 0.0681 0.0537 C 0.08008 0.05648 0.10404 0.0581 0.13191 0.05856 C 0.16498 0.05879 0.19102 0.05671 0.19102 0.0537 C 0.19102 0.05138 0.16602 0.04861 0.13295 0.04861 C 0.11602 0.04814 0.10105 0.04884 0.08998 0.04953 C 0.075 0.05092 0.06602 0.053 0.06602 0.05532 C 0.06602 0.05671 0.06888 0.05787 0.07396 0.05879 C 0.08503 0.06134 0.10691 0.06296 0.13112 0.06319 C 0.16094 0.06365 0.18503 0.06157 0.18503 0.05925 C 0.18503 0.05648 0.16094 0.05439 0.13191 0.05393 C 0.1181 0.05393 0.10404 0.05439 0.09388 0.05532 C 0.08008 0.05648 0.07201 0.0581 0.07201 0.06064 C 0.07201 0.06157 0.075 0.06273 0.07904 0.06365 C 0.08907 0.06574 0.10795 0.06736 0.13112 0.06736 C 0.15691 0.06782 0.17904 0.06597 0.17904 0.06365 C 0.17904 0.06157 0.15795 0.05949 0.13112 0.05949 C 0.11888 0.05925 0.10612 0.05949 0.09701 0.06018 C 0.08503 0.06157 0.078 0.06319 0.078 0.06504 C 0.078 0.06597 0.08008 0.06712 0.08399 0.06782 C 0.0931 0.0699 0.11003 0.07129 0.13112 0.07152 C 0.15508 0.07152 0.17396 0.0699 0.17396 0.06805 C 0.17396 0.06597 0.15508 0.06388 0.13112 0.06388 C 0.11888 0.06388 0.10795 0.06435 0.10105 0.06504 C 0.08907 0.06574 0.08295 0.06736 0.08295 0.06921 C 0.08295 0.0699 0.08503 0.07106 0.08803 0.07152 C 0.09597 0.07384 0.11198 0.07476 0.13008 0.07523 C 0.15209 0.07523 0.16888 0.07384 0.16888 0.07199 C 0.16888 0.0699 0.15209 0.06851 0.13112 0.06805 C 0.11993 0.06805 0.11003 0.06851 0.103 0.06921 C 0.0931 0.0699 0.08698 0.07129 0.08698 0.07291 C 0.08698 0.07384 0.08907 0.0743 0.09206 0.07523 " pathEditMode="relative" rAng="0" ptsTypes="AAAAAAAAAAAAAAAAAAAAAAAAAAAAAAAAAAAAAAAAAAAAAAAAAAAAAAAAAAAAAAAAAAA">
                                      <p:cBhvr>
                                        <p:cTn id="30" dur="3000" fill="hold"/>
                                        <p:tgtEl>
                                          <p:spTgt spid="18446"/>
                                        </p:tgtEl>
                                        <p:attrNameLst>
                                          <p:attrName>ppt_x,ppt_y</p:attrName>
                                        </p:attrNameLst>
                                      </p:cBhvr>
                                      <p:rCtr x="12435" y="3634"/>
                                    </p:animMotion>
                                  </p:childTnLst>
                                </p:cTn>
                              </p:par>
                              <p:par>
                                <p:cTn id="31" presetID="52" presetClass="path" presetSubtype="0" repeatCount="2000" accel="50000" decel="50000" fill="hold" grpId="0" nodeType="withEffect">
                                  <p:stCondLst>
                                    <p:cond delay="0"/>
                                  </p:stCondLst>
                                  <p:childTnLst>
                                    <p:animMotion origin="layout" path="M -4.58333E-6 -0.00718 C -0.00104 -0.01296 0.06003 -0.01829 0.13698 -0.01852 C 0.19792 -0.01898 0.24792 -0.0162 0.24896 -0.0125 C 0.24896 -0.00903 0.2 -0.00579 0.13803 -0.00556 C 0.10691 -0.00556 0.07904 -0.00602 0.05899 -0.00718 C 0.03008 -0.0088 0.01303 -0.01134 0.01303 -0.01458 C 0.01303 -0.0162 0.0181 -0.01759 0.02709 -0.01921 C 0.04792 -0.02222 0.08907 -0.02431 0.13594 -0.02454 C 0.19102 -0.025 0.23594 -0.02222 0.23594 -0.01944 C 0.23698 -0.0162 0.19206 -0.01319 0.13698 -0.01273 C 0.10899 -0.01273 0.08399 -0.01319 0.06498 -0.01412 C 0.03998 -0.01574 0.02396 -0.01852 0.02396 -0.02107 C 0.02396 -0.02222 0.02904 -0.02384 0.03698 -0.02523 C 0.05612 -0.02778 0.09206 -0.02986 0.13503 -0.03009 C 0.18503 -0.03032 0.225 -0.02801 0.225 -0.02523 C 0.22605 -0.02222 0.18594 -0.01991 0.13594 -0.01944 C 0.11094 -0.01944 0.08803 -0.01991 0.07097 -0.02083 C 0.04792 -0.02222 0.03503 -0.02431 0.03503 -0.02685 C 0.03503 -0.02801 0.03907 -0.0294 0.04597 -0.03056 C 0.06303 -0.03287 0.09597 -0.03472 0.13399 -0.03495 C 0.17904 -0.03495 0.21498 -0.0331 0.21498 -0.03056 C 0.21498 -0.02801 0.18008 -0.02569 0.13503 -0.02546 C 0.11303 -0.02546 0.09206 -0.02593 0.07709 -0.02662 C 0.05612 -0.02778 0.04388 -0.02986 0.0431 -0.03194 C 0.0431 -0.0331 0.04792 -0.03426 0.05404 -0.03519 C 0.06888 -0.0375 0.09896 -0.03912 0.13295 -0.03912 C 0.17292 -0.03935 0.20612 -0.03773 0.20612 -0.03542 C 0.20691 -0.0331 0.17396 -0.03102 0.13399 -0.03079 C 0.11407 -0.03079 0.09493 -0.03102 0.08191 -0.03194 C 0.06303 -0.03287 0.05209 -0.03472 0.05209 -0.03657 C 0.05209 -0.03773 0.05508 -0.03866 0.06094 -0.03958 C 0.075 -0.04167 0.10105 -0.04306 0.13191 -0.04329 C 0.16888 -0.04329 0.19792 -0.0419 0.19792 -0.03982 C 0.19896 -0.03773 0.16993 -0.03588 0.13295 -0.03565 C 0.11498 -0.03565 0.09896 -0.03588 0.08698 -0.03657 C 0.06993 -0.0375 0.06003 -0.03912 0.06003 -0.04097 C 0.06003 -0.0419 0.06303 -0.04259 0.0681 -0.04352 C 0.08008 -0.04537 0.10404 -0.04653 0.13191 -0.04676 C 0.16498 -0.04699 0.19102 -0.0456 0.19102 -0.04352 C 0.19102 -0.0419 0.16602 -0.04005 0.13295 -0.04005 C 0.11602 -0.03982 0.10105 -0.04028 0.08998 -0.04074 C 0.075 -0.04167 0.06602 -0.04306 0.06602 -0.04468 C 0.06602 -0.0456 0.06888 -0.0463 0.07396 -0.04699 C 0.08503 -0.04861 0.10691 -0.04977 0.13112 -0.05 C 0.16094 -0.05023 0.18503 -0.04884 0.18503 -0.04722 C 0.18503 -0.04537 0.16094 -0.04398 0.13191 -0.04375 C 0.1181 -0.04375 0.10404 -0.04398 0.09388 -0.04468 C 0.08008 -0.04537 0.07201 -0.04653 0.07201 -0.04815 C 0.07201 -0.04884 0.075 -0.04954 0.07904 -0.05023 C 0.08907 -0.05162 0.10795 -0.05278 0.13112 -0.05278 C 0.15691 -0.05301 0.17904 -0.05185 0.17904 -0.05023 C 0.17904 -0.04884 0.15795 -0.04745 0.13112 -0.04745 C 0.11888 -0.04722 0.10612 -0.04745 0.09701 -0.04792 C 0.08503 -0.04884 0.078 -0.05 0.078 -0.05116 C 0.078 -0.05185 0.08008 -0.05255 0.08399 -0.05301 C 0.0931 -0.0544 0.11003 -0.05532 0.13112 -0.05556 C 0.15508 -0.05556 0.17396 -0.0544 0.17396 -0.05324 C 0.17396 -0.05185 0.15508 -0.05046 0.13112 -0.05046 C 0.11888 -0.05046 0.10795 -0.05069 0.10105 -0.05116 C 0.08907 -0.05162 0.08295 -0.05278 0.08295 -0.05394 C 0.08295 -0.0544 0.08503 -0.05509 0.08803 -0.05556 C 0.09597 -0.05694 0.11198 -0.05764 0.13008 -0.05787 C 0.15209 -0.05787 0.16888 -0.05694 0.16888 -0.05579 C 0.16888 -0.0544 0.15209 -0.05347 0.13112 -0.05324 C 0.11993 -0.05324 0.11003 -0.05347 0.103 -0.05394 C 0.0931 -0.0544 0.08698 -0.05532 0.08698 -0.05648 C 0.08698 -0.05694 0.08907 -0.05741 0.09206 -0.05787 " pathEditMode="relative" rAng="0" ptsTypes="AAAAAAAAAAAAAAAAAAAAAAAAAAAAAAAAAAAAAAAAAAAAAAAAAAAAAAAAAAAAAAAAAAA">
                                      <p:cBhvr>
                                        <p:cTn id="32" dur="3000" fill="hold"/>
                                        <p:tgtEl>
                                          <p:spTgt spid="18447"/>
                                        </p:tgtEl>
                                        <p:attrNameLst>
                                          <p:attrName>ppt_x,ppt_y</p:attrName>
                                        </p:attrNameLst>
                                      </p:cBhvr>
                                      <p:rCtr x="12435" y="-2454"/>
                                    </p:animMotion>
                                  </p:childTnLst>
                                </p:cTn>
                              </p:par>
                              <p:par>
                                <p:cTn id="33" presetID="53" presetClass="path" presetSubtype="0" repeatCount="2000" accel="50000" decel="50000" fill="hold" grpId="0" nodeType="withEffect">
                                  <p:stCondLst>
                                    <p:cond delay="0"/>
                                  </p:stCondLst>
                                  <p:childTnLst>
                                    <p:animMotion origin="layout" path="M 4.16667E-6 4.81481E-6 C -0.06602 0.00162 -0.11498 0.00555 -0.11498 0.00879 C -0.11498 0.0118 -0.06706 0.01412 -0.003 0.01412 C 0.06093 0.01412 0.11497 0.0118 0.11497 0.00879 C 0.11497 0.00555 0.05898 0.00486 -0.00508 0.00694 C -0.0681 0.00949 -0.11498 0.01365 -0.11498 0.01643 C -0.11498 0.01967 -0.06602 0.02199 -0.003 0.02199 C 0.06093 0.02199 0.11497 0.01967 0.11497 0.01643 C 0.11497 0.01365 0.05898 0.01273 -0.00404 0.01481 C -0.0681 0.01712 -0.11498 0.02106 -0.11498 0.0243 C -0.11498 0.02754 -0.06602 0.02986 -0.00209 0.02986 C 0.06093 0.02986 0.11497 0.02754 0.11497 0.0243 C 0.11497 0.02152 0.05898 0.0206 -0.00404 0.02245 C -0.06706 0.02476 -0.11498 0.02916 -0.11498 0.03217 C -0.11498 0.03518 -0.06498 0.0375 -0.00209 0.0375 C 0.06302 0.0375 0.11497 0.03518 0.11497 0.03217 C 0.11497 0.02916 0.06002 0.02824 -0.003 0.03055 C -0.06602 0.03263 -0.11498 0.0368 -0.11498 0.03981 C -0.11498 0.04305 -0.06498 0.04513 -0.00105 0.04513 C 0.06302 0.04513 0.11497 0.04282 0.11497 0.03981 C 0.11497 0.0368 0.06002 0.03587 -0.003 0.03819 C -0.06602 0.04027 -0.11498 0.04467 -0.11498 0.04745 C -0.11498 0.05046 -0.06407 0.05277 -0.00105 0.05277 C 0.06302 0.05277 0.11497 0.05046 0.11497 0.04745 C 0.11497 0.04467 0.06093 0.04375 -0.003 0.04583 C -0.06602 0.04791 -0.11498 0.05231 -0.11498 0.05532 C -0.11498 0.0581 -0.06407 0.06087 4.16667E-6 0.06087 C 0.06406 0.06087 0.11497 0.05833 0.11497 0.05532 C 0.11497 0.05231 0.06093 0.05162 -0.00209 0.0537 C -0.06498 0.05578 -0.11602 0.05995 -0.11498 0.06296 C -0.11407 0.06597 -0.06407 0.06828 4.16667E-6 0.06828 C 0.06406 0.06828 0.11497 0.06574 0.11497 0.06273 C 0.11497 0.05995 0.06302 0.05925 4.16667E-6 0.06157 " pathEditMode="relative" rAng="0" ptsTypes="AAAAAAAAAAAAAAAAAAAAAAAAAAAAAAAAA">
                                      <p:cBhvr>
                                        <p:cTn id="34" dur="3000" fill="hold"/>
                                        <p:tgtEl>
                                          <p:spTgt spid="18448"/>
                                        </p:tgtEl>
                                        <p:attrNameLst>
                                          <p:attrName>ppt_x,ppt_y</p:attrName>
                                        </p:attrNameLst>
                                      </p:cBhvr>
                                      <p:rCtr x="-13" y="3403"/>
                                    </p:animMotion>
                                  </p:childTnLst>
                                </p:cTn>
                              </p:par>
                              <p:par>
                                <p:cTn id="35" presetID="53" presetClass="path" presetSubtype="0" repeatCount="2000" accel="50000" decel="50000" fill="hold" grpId="0" nodeType="withEffect">
                                  <p:stCondLst>
                                    <p:cond delay="0"/>
                                  </p:stCondLst>
                                  <p:childTnLst>
                                    <p:animMotion origin="layout" path="M 3.75E-6 -1.48148E-6 C -0.06602 -0.00185 -0.11498 -0.00602 -0.11498 -0.00949 C -0.11498 -0.01273 -0.06706 -0.01528 -0.003 -0.01528 C 0.06093 -0.01528 0.11497 -0.01273 0.11497 -0.00949 C 0.11497 -0.00602 0.05898 -0.00532 -0.00508 -0.00764 C -0.0681 -0.01042 -0.11498 -0.01481 -0.11498 -0.01782 C -0.11498 -0.02129 -0.06602 -0.02384 -0.003 -0.02384 C 0.06093 -0.02384 0.11497 -0.02129 0.11497 -0.01782 C 0.11497 -0.01481 0.05898 -0.01389 -0.00404 -0.01597 C -0.0681 -0.01852 -0.11498 -0.02292 -0.11498 -0.02639 C -0.11498 -0.02986 -0.06602 -0.03241 -0.00209 -0.03241 C 0.06093 -0.03241 0.11497 -0.02986 0.11497 -0.02639 C 0.11497 -0.02338 0.05898 -0.02222 -0.00404 -0.0243 C -0.06706 -0.02685 -0.11498 -0.03148 -0.11498 -0.03472 C -0.11498 -0.03796 -0.06498 -0.04051 -0.00209 -0.04051 C 0.06302 -0.04051 0.11497 -0.03796 0.11497 -0.03472 C 0.11497 -0.03148 0.06002 -0.03055 -0.003 -0.0331 C -0.06602 -0.03518 -0.11498 -0.03981 -0.11498 -0.04305 C -0.11498 -0.04653 -0.06498 -0.04884 -0.00105 -0.04884 C 0.06302 -0.04884 0.11497 -0.04629 0.11497 -0.04305 C 0.11497 -0.03981 0.06002 -0.03889 -0.003 -0.0412 C -0.06602 -0.04352 -0.11498 -0.04838 -0.11498 -0.05116 C -0.11498 -0.0544 -0.06407 -0.05694 -0.00105 -0.05694 C 0.06302 -0.05694 0.11497 -0.0544 0.11497 -0.05116 C 0.11497 -0.04838 0.06093 -0.04722 -0.003 -0.04954 C -0.06602 -0.05185 -0.11498 -0.05648 -0.11498 -0.05972 C -0.11498 -0.06273 -0.06407 -0.06574 3.75E-6 -0.06574 C 0.06406 -0.06574 0.11497 -0.06296 0.11497 -0.05972 C 0.11497 -0.05648 0.06093 -0.05579 -0.00209 -0.0581 C -0.06498 -0.06018 -0.11602 -0.06481 -0.11498 -0.06805 C -0.11407 -0.07129 -0.06407 -0.07361 3.75E-6 -0.07361 C 0.06406 -0.07361 0.11497 -0.07106 0.11497 -0.06782 C 0.11497 -0.06481 0.06302 -0.06389 3.75E-6 -0.06643 " pathEditMode="relative" rAng="0" ptsTypes="AAAAAAAAAAAAAAAAAAAAAAAAAAAAAAAAA">
                                      <p:cBhvr>
                                        <p:cTn id="36" dur="3000" fill="hold"/>
                                        <p:tgtEl>
                                          <p:spTgt spid="18449"/>
                                        </p:tgtEl>
                                        <p:attrNameLst>
                                          <p:attrName>ppt_x,ppt_y</p:attrName>
                                        </p:attrNameLst>
                                      </p:cBhvr>
                                      <p:rCtr x="-13" y="-3681"/>
                                    </p:animMotion>
                                  </p:childTnLst>
                                </p:cTn>
                              </p:par>
                              <p:par>
                                <p:cTn id="37" presetID="46" presetClass="path" presetSubtype="0" repeatCount="2000" accel="50000" decel="50000" fill="hold" grpId="0" nodeType="withEffect">
                                  <p:stCondLst>
                                    <p:cond delay="0"/>
                                  </p:stCondLst>
                                  <p:childTnLst>
                                    <p:animMotion origin="layout" path="M -3.95833E-6 3.7037E-6 C -0.00403 -0.08936 0.04597 -0.16667 0.11302 -0.17199 C 0.17696 -0.17871 0.23698 -0.11875 0.24102 -0.03195 C 0.24597 0.04791 0.20404 0.12268 0.14401 0.12801 C 0.08907 0.13194 0.03698 0.08264 0.03295 0.0081 C 0.02904 -0.05996 0.06407 -0.12408 0.11498 -0.1294 C 0.16198 -0.13334 0.20599 -0.0919 0.20899 -0.0294 C 0.21198 0.02662 0.18399 0.08101 0.14206 0.08402 C 0.10404 0.08796 0.06797 0.05601 0.06498 0.00532 C 0.06302 -0.04005 0.08399 -0.08403 0.11706 -0.08658 C 0.14597 -0.08936 0.175 -0.06528 0.17696 -0.02662 C 0.17904 0.00671 0.16407 0.03865 0.13998 0.04143 C 0.12006 0.04398 0.09896 0.02939 0.09805 0.00277 C 0.09597 -0.01875 0.10404 -0.04144 0.11901 -0.04399 C 0.13099 -0.04399 0.14297 -0.03866 0.14506 -0.02408 C 0.14597 -0.01459 0.14401 -0.00533 0.13802 -0.00139 C 0.13503 3.7037E-6 0.13295 3.7037E-6 0.12995 -0.00139 " pathEditMode="relative" rAng="0" ptsTypes="AAAAAAAAAAAAAAAAA">
                                      <p:cBhvr>
                                        <p:cTn id="38" dur="3000" fill="hold"/>
                                        <p:tgtEl>
                                          <p:spTgt spid="18450"/>
                                        </p:tgtEl>
                                        <p:attrNameLst>
                                          <p:attrName>ppt_x,ppt_y</p:attrName>
                                        </p:attrNameLst>
                                      </p:cBhvr>
                                      <p:rCtr x="12057" y="-2245"/>
                                    </p:animMotion>
                                  </p:childTnLst>
                                </p:cTn>
                              </p:par>
                              <p:par>
                                <p:cTn id="39" presetID="55" presetClass="path" presetSubtype="0" repeatCount="2000" accel="50000" decel="50000" fill="hold" grpId="0" nodeType="withEffect">
                                  <p:stCondLst>
                                    <p:cond delay="0"/>
                                  </p:stCondLst>
                                  <p:childTnLst>
                                    <p:animMotion origin="layout" path="M 2.91667E-6 -2.96296E-6 C 0.00403 -0.08935 -0.04597 -0.16666 -0.11302 -0.17199 C -0.17696 -0.1787 -0.23698 -0.11875 -0.24102 -0.03194 C -0.24597 0.04792 -0.20404 0.12269 -0.14401 0.12801 C -0.08907 0.13195 -0.03698 0.08264 -0.03295 0.0081 C -0.02904 -0.05995 -0.06407 -0.12407 -0.11498 -0.1294 C -0.16198 -0.13333 -0.20599 -0.0919 -0.20899 -0.0294 C -0.21198 0.02662 -0.18399 0.08102 -0.14206 0.08403 C -0.10404 0.08797 -0.06797 0.05602 -0.06498 0.00533 C -0.06302 -0.04004 -0.08399 -0.08402 -0.11706 -0.08657 C -0.14597 -0.08935 -0.175 -0.06527 -0.17696 -0.02662 C -0.17904 0.00672 -0.16407 0.03866 -0.13998 0.04144 C -0.12005 0.04398 -0.09896 0.0294 -0.09805 0.00278 C -0.09597 -0.01875 -0.10404 -0.04143 -0.11901 -0.04398 C -0.13099 -0.04398 -0.14297 -0.03865 -0.14505 -0.02407 C -0.14597 -0.01458 -0.14401 -0.00532 -0.13802 -0.00139 C -0.13503 -2.96296E-6 -0.13295 -2.96296E-6 -0.12995 -0.00139 " pathEditMode="relative" rAng="0" ptsTypes="AAAAAAAAAAAAAAAAA">
                                      <p:cBhvr>
                                        <p:cTn id="40" dur="3000" fill="hold"/>
                                        <p:tgtEl>
                                          <p:spTgt spid="18451"/>
                                        </p:tgtEl>
                                        <p:attrNameLst>
                                          <p:attrName>ppt_x,ppt_y</p:attrName>
                                        </p:attrNameLst>
                                      </p:cBhvr>
                                      <p:rCtr x="-12070" y="-2245"/>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8452"/>
                                        </p:tgtEl>
                                        <p:attrNameLst>
                                          <p:attrName>style.visibility</p:attrName>
                                        </p:attrNameLst>
                                      </p:cBhvr>
                                      <p:to>
                                        <p:strVal val="visible"/>
                                      </p:to>
                                    </p:set>
                                    <p:animEffect transition="in" filter="wipe(down)">
                                      <p:cBhvr>
                                        <p:cTn id="45" dur="500"/>
                                        <p:tgtEl>
                                          <p:spTgt spid="18452"/>
                                        </p:tgtEl>
                                      </p:cBhvr>
                                    </p:animEffect>
                                  </p:childTnLst>
                                </p:cTn>
                              </p:par>
                            </p:childTnLst>
                          </p:cTn>
                        </p:par>
                        <p:par>
                          <p:cTn id="46" fill="hold" nodeType="afterGroup">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8456"/>
                                        </p:tgtEl>
                                        <p:attrNameLst>
                                          <p:attrName>style.visibility</p:attrName>
                                        </p:attrNameLst>
                                      </p:cBhvr>
                                      <p:to>
                                        <p:strVal val="visible"/>
                                      </p:to>
                                    </p:set>
                                    <p:animEffect transition="in" filter="fade">
                                      <p:cBhvr>
                                        <p:cTn id="49" dur="500"/>
                                        <p:tgtEl>
                                          <p:spTgt spid="184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453"/>
                                        </p:tgtEl>
                                        <p:attrNameLst>
                                          <p:attrName>style.visibility</p:attrName>
                                        </p:attrNameLst>
                                      </p:cBhvr>
                                      <p:to>
                                        <p:strVal val="visible"/>
                                      </p:to>
                                    </p:set>
                                    <p:animEffect transition="in" filter="fade">
                                      <p:cBhvr>
                                        <p:cTn id="52" dur="500"/>
                                        <p:tgtEl>
                                          <p:spTgt spid="184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454"/>
                                        </p:tgtEl>
                                        <p:attrNameLst>
                                          <p:attrName>style.visibility</p:attrName>
                                        </p:attrNameLst>
                                      </p:cBhvr>
                                      <p:to>
                                        <p:strVal val="visible"/>
                                      </p:to>
                                    </p:set>
                                    <p:animEffect transition="in" filter="fade">
                                      <p:cBhvr>
                                        <p:cTn id="55" dur="500"/>
                                        <p:tgtEl>
                                          <p:spTgt spid="184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460"/>
                                        </p:tgtEl>
                                        <p:attrNameLst>
                                          <p:attrName>style.visibility</p:attrName>
                                        </p:attrNameLst>
                                      </p:cBhvr>
                                      <p:to>
                                        <p:strVal val="visible"/>
                                      </p:to>
                                    </p:set>
                                    <p:animEffect transition="in" filter="fade">
                                      <p:cBhvr>
                                        <p:cTn id="58" dur="500"/>
                                        <p:tgtEl>
                                          <p:spTgt spid="184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455"/>
                                        </p:tgtEl>
                                        <p:attrNameLst>
                                          <p:attrName>style.visibility</p:attrName>
                                        </p:attrNameLst>
                                      </p:cBhvr>
                                      <p:to>
                                        <p:strVal val="visible"/>
                                      </p:to>
                                    </p:set>
                                    <p:animEffect transition="in" filter="fade">
                                      <p:cBhvr>
                                        <p:cTn id="61" dur="500"/>
                                        <p:tgtEl>
                                          <p:spTgt spid="1845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459"/>
                                        </p:tgtEl>
                                        <p:attrNameLst>
                                          <p:attrName>style.visibility</p:attrName>
                                        </p:attrNameLst>
                                      </p:cBhvr>
                                      <p:to>
                                        <p:strVal val="visible"/>
                                      </p:to>
                                    </p:set>
                                    <p:animEffect transition="in" filter="fade">
                                      <p:cBhvr>
                                        <p:cTn id="64" dur="500"/>
                                        <p:tgtEl>
                                          <p:spTgt spid="184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458"/>
                                        </p:tgtEl>
                                        <p:attrNameLst>
                                          <p:attrName>style.visibility</p:attrName>
                                        </p:attrNameLst>
                                      </p:cBhvr>
                                      <p:to>
                                        <p:strVal val="visible"/>
                                      </p:to>
                                    </p:set>
                                    <p:animEffect transition="in" filter="fade">
                                      <p:cBhvr>
                                        <p:cTn id="67" dur="500"/>
                                        <p:tgtEl>
                                          <p:spTgt spid="184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461"/>
                                        </p:tgtEl>
                                        <p:attrNameLst>
                                          <p:attrName>style.visibility</p:attrName>
                                        </p:attrNameLst>
                                      </p:cBhvr>
                                      <p:to>
                                        <p:strVal val="visible"/>
                                      </p:to>
                                    </p:set>
                                    <p:animEffect transition="in" filter="fade">
                                      <p:cBhvr>
                                        <p:cTn id="70" dur="500"/>
                                        <p:tgtEl>
                                          <p:spTgt spid="184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457"/>
                                        </p:tgtEl>
                                        <p:attrNameLst>
                                          <p:attrName>style.visibility</p:attrName>
                                        </p:attrNameLst>
                                      </p:cBhvr>
                                      <p:to>
                                        <p:strVal val="visible"/>
                                      </p:to>
                                    </p:set>
                                    <p:animEffect transition="in" filter="fade">
                                      <p:cBhvr>
                                        <p:cTn id="73" dur="500"/>
                                        <p:tgtEl>
                                          <p:spTgt spid="184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462"/>
                                        </p:tgtEl>
                                        <p:attrNameLst>
                                          <p:attrName>style.visibility</p:attrName>
                                        </p:attrNameLst>
                                      </p:cBhvr>
                                      <p:to>
                                        <p:strVal val="visible"/>
                                      </p:to>
                                    </p:set>
                                    <p:animEffect transition="in" filter="fade">
                                      <p:cBhvr>
                                        <p:cTn id="76" dur="500"/>
                                        <p:tgtEl>
                                          <p:spTgt spid="18462"/>
                                        </p:tgtEl>
                                      </p:cBhvr>
                                    </p:animEffect>
                                  </p:childTnLst>
                                </p:cTn>
                              </p:par>
                            </p:childTnLst>
                          </p:cTn>
                        </p:par>
                        <p:par>
                          <p:cTn id="77" fill="hold" nodeType="afterGroup">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8463"/>
                                        </p:tgtEl>
                                        <p:attrNameLst>
                                          <p:attrName>style.visibility</p:attrName>
                                        </p:attrNameLst>
                                      </p:cBhvr>
                                      <p:to>
                                        <p:strVal val="visible"/>
                                      </p:to>
                                    </p:set>
                                    <p:animEffect transition="in" filter="fade">
                                      <p:cBhvr>
                                        <p:cTn id="80" dur="500"/>
                                        <p:tgtEl>
                                          <p:spTgt spid="1846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xit" presetSubtype="0" fill="hold" grpId="1" nodeType="clickEffect">
                                  <p:stCondLst>
                                    <p:cond delay="0"/>
                                  </p:stCondLst>
                                  <p:childTnLst>
                                    <p:animEffect transition="out" filter="fade">
                                      <p:cBhvr>
                                        <p:cTn id="84" dur="500"/>
                                        <p:tgtEl>
                                          <p:spTgt spid="18456"/>
                                        </p:tgtEl>
                                      </p:cBhvr>
                                    </p:animEffect>
                                    <p:set>
                                      <p:cBhvr>
                                        <p:cTn id="85" dur="1" fill="hold">
                                          <p:stCondLst>
                                            <p:cond delay="499"/>
                                          </p:stCondLst>
                                        </p:cTn>
                                        <p:tgtEl>
                                          <p:spTgt spid="18456"/>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8453"/>
                                        </p:tgtEl>
                                      </p:cBhvr>
                                    </p:animEffect>
                                    <p:set>
                                      <p:cBhvr>
                                        <p:cTn id="88" dur="1" fill="hold">
                                          <p:stCondLst>
                                            <p:cond delay="499"/>
                                          </p:stCondLst>
                                        </p:cTn>
                                        <p:tgtEl>
                                          <p:spTgt spid="1845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8454"/>
                                        </p:tgtEl>
                                      </p:cBhvr>
                                    </p:animEffect>
                                    <p:set>
                                      <p:cBhvr>
                                        <p:cTn id="91" dur="1" fill="hold">
                                          <p:stCondLst>
                                            <p:cond delay="499"/>
                                          </p:stCondLst>
                                        </p:cTn>
                                        <p:tgtEl>
                                          <p:spTgt spid="1845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8460"/>
                                        </p:tgtEl>
                                      </p:cBhvr>
                                    </p:animEffect>
                                    <p:set>
                                      <p:cBhvr>
                                        <p:cTn id="94" dur="1" fill="hold">
                                          <p:stCondLst>
                                            <p:cond delay="499"/>
                                          </p:stCondLst>
                                        </p:cTn>
                                        <p:tgtEl>
                                          <p:spTgt spid="1846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8455"/>
                                        </p:tgtEl>
                                      </p:cBhvr>
                                    </p:animEffect>
                                    <p:set>
                                      <p:cBhvr>
                                        <p:cTn id="97" dur="1" fill="hold">
                                          <p:stCondLst>
                                            <p:cond delay="499"/>
                                          </p:stCondLst>
                                        </p:cTn>
                                        <p:tgtEl>
                                          <p:spTgt spid="1845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8459"/>
                                        </p:tgtEl>
                                      </p:cBhvr>
                                    </p:animEffect>
                                    <p:set>
                                      <p:cBhvr>
                                        <p:cTn id="100" dur="1" fill="hold">
                                          <p:stCondLst>
                                            <p:cond delay="499"/>
                                          </p:stCondLst>
                                        </p:cTn>
                                        <p:tgtEl>
                                          <p:spTgt spid="18459"/>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8461"/>
                                        </p:tgtEl>
                                      </p:cBhvr>
                                    </p:animEffect>
                                    <p:set>
                                      <p:cBhvr>
                                        <p:cTn id="103" dur="1" fill="hold">
                                          <p:stCondLst>
                                            <p:cond delay="499"/>
                                          </p:stCondLst>
                                        </p:cTn>
                                        <p:tgtEl>
                                          <p:spTgt spid="18461"/>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8457"/>
                                        </p:tgtEl>
                                      </p:cBhvr>
                                    </p:animEffect>
                                    <p:set>
                                      <p:cBhvr>
                                        <p:cTn id="106" dur="1" fill="hold">
                                          <p:stCondLst>
                                            <p:cond delay="499"/>
                                          </p:stCondLst>
                                        </p:cTn>
                                        <p:tgtEl>
                                          <p:spTgt spid="18457"/>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8462"/>
                                        </p:tgtEl>
                                      </p:cBhvr>
                                    </p:animEffect>
                                    <p:set>
                                      <p:cBhvr>
                                        <p:cTn id="109" dur="1" fill="hold">
                                          <p:stCondLst>
                                            <p:cond delay="499"/>
                                          </p:stCondLst>
                                        </p:cTn>
                                        <p:tgtEl>
                                          <p:spTgt spid="18462"/>
                                        </p:tgtEl>
                                        <p:attrNameLst>
                                          <p:attrName>style.visibility</p:attrName>
                                        </p:attrNameLst>
                                      </p:cBhvr>
                                      <p:to>
                                        <p:strVal val="hidden"/>
                                      </p:to>
                                    </p:set>
                                  </p:childTnLst>
                                </p:cTn>
                              </p:par>
                            </p:childTnLst>
                          </p:cTn>
                        </p:par>
                        <p:par>
                          <p:cTn id="110" fill="hold" nodeType="afterGroup">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18469"/>
                                        </p:tgtEl>
                                        <p:attrNameLst>
                                          <p:attrName>style.visibility</p:attrName>
                                        </p:attrNameLst>
                                      </p:cBhvr>
                                      <p:to>
                                        <p:strVal val="visible"/>
                                      </p:to>
                                    </p:set>
                                    <p:animEffect transition="in" filter="fade">
                                      <p:cBhvr>
                                        <p:cTn id="113" dur="500"/>
                                        <p:tgtEl>
                                          <p:spTgt spid="1846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8470"/>
                                        </p:tgtEl>
                                        <p:attrNameLst>
                                          <p:attrName>style.visibility</p:attrName>
                                        </p:attrNameLst>
                                      </p:cBhvr>
                                      <p:to>
                                        <p:strVal val="visible"/>
                                      </p:to>
                                    </p:set>
                                    <p:animEffect transition="in" filter="fade">
                                      <p:cBhvr>
                                        <p:cTn id="116" dur="500"/>
                                        <p:tgtEl>
                                          <p:spTgt spid="184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8464"/>
                                        </p:tgtEl>
                                        <p:attrNameLst>
                                          <p:attrName>style.visibility</p:attrName>
                                        </p:attrNameLst>
                                      </p:cBhvr>
                                      <p:to>
                                        <p:strVal val="visible"/>
                                      </p:to>
                                    </p:set>
                                    <p:animEffect transition="in" filter="fade">
                                      <p:cBhvr>
                                        <p:cTn id="119" dur="500"/>
                                        <p:tgtEl>
                                          <p:spTgt spid="1846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8468"/>
                                        </p:tgtEl>
                                        <p:attrNameLst>
                                          <p:attrName>style.visibility</p:attrName>
                                        </p:attrNameLst>
                                      </p:cBhvr>
                                      <p:to>
                                        <p:strVal val="visible"/>
                                      </p:to>
                                    </p:set>
                                    <p:animEffect transition="in" filter="fade">
                                      <p:cBhvr>
                                        <p:cTn id="122" dur="500"/>
                                        <p:tgtEl>
                                          <p:spTgt spid="184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8465"/>
                                        </p:tgtEl>
                                        <p:attrNameLst>
                                          <p:attrName>style.visibility</p:attrName>
                                        </p:attrNameLst>
                                      </p:cBhvr>
                                      <p:to>
                                        <p:strVal val="visible"/>
                                      </p:to>
                                    </p:set>
                                    <p:animEffect transition="in" filter="fade">
                                      <p:cBhvr>
                                        <p:cTn id="125" dur="500"/>
                                        <p:tgtEl>
                                          <p:spTgt spid="1846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466"/>
                                        </p:tgtEl>
                                        <p:attrNameLst>
                                          <p:attrName>style.visibility</p:attrName>
                                        </p:attrNameLst>
                                      </p:cBhvr>
                                      <p:to>
                                        <p:strVal val="visible"/>
                                      </p:to>
                                    </p:set>
                                    <p:animEffect transition="in" filter="fade">
                                      <p:cBhvr>
                                        <p:cTn id="128" dur="500"/>
                                        <p:tgtEl>
                                          <p:spTgt spid="1846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8467"/>
                                        </p:tgtEl>
                                        <p:attrNameLst>
                                          <p:attrName>style.visibility</p:attrName>
                                        </p:attrNameLst>
                                      </p:cBhvr>
                                      <p:to>
                                        <p:strVal val="visible"/>
                                      </p:to>
                                    </p:set>
                                    <p:animEffect transition="in" filter="fade">
                                      <p:cBhvr>
                                        <p:cTn id="131" dur="500"/>
                                        <p:tgtEl>
                                          <p:spTgt spid="1846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471"/>
                                        </p:tgtEl>
                                        <p:attrNameLst>
                                          <p:attrName>style.visibility</p:attrName>
                                        </p:attrNameLst>
                                      </p:cBhvr>
                                      <p:to>
                                        <p:strVal val="visible"/>
                                      </p:to>
                                    </p:set>
                                    <p:animEffect transition="in" filter="fade">
                                      <p:cBhvr>
                                        <p:cTn id="134" dur="500"/>
                                        <p:tgtEl>
                                          <p:spTgt spid="1847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8472"/>
                                        </p:tgtEl>
                                        <p:attrNameLst>
                                          <p:attrName>style.visibility</p:attrName>
                                        </p:attrNameLst>
                                      </p:cBhvr>
                                      <p:to>
                                        <p:strVal val="visible"/>
                                      </p:to>
                                    </p:set>
                                    <p:animEffect transition="in" filter="fade">
                                      <p:cBhvr>
                                        <p:cTn id="137" dur="500"/>
                                        <p:tgtEl>
                                          <p:spTgt spid="1847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0" presetClass="exit" presetSubtype="0" fill="hold" grpId="1" nodeType="clickEffect">
                                  <p:stCondLst>
                                    <p:cond delay="0"/>
                                  </p:stCondLst>
                                  <p:childTnLst>
                                    <p:animEffect transition="out" filter="fade">
                                      <p:cBhvr>
                                        <p:cTn id="141" dur="500"/>
                                        <p:tgtEl>
                                          <p:spTgt spid="18458"/>
                                        </p:tgtEl>
                                      </p:cBhvr>
                                    </p:animEffect>
                                    <p:set>
                                      <p:cBhvr>
                                        <p:cTn id="142" dur="1" fill="hold">
                                          <p:stCondLst>
                                            <p:cond delay="499"/>
                                          </p:stCondLst>
                                        </p:cTn>
                                        <p:tgtEl>
                                          <p:spTgt spid="18458"/>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8463"/>
                                        </p:tgtEl>
                                      </p:cBhvr>
                                    </p:animEffect>
                                    <p:set>
                                      <p:cBhvr>
                                        <p:cTn id="145" dur="1" fill="hold">
                                          <p:stCondLst>
                                            <p:cond delay="499"/>
                                          </p:stCondLst>
                                        </p:cTn>
                                        <p:tgtEl>
                                          <p:spTgt spid="18463"/>
                                        </p:tgtEl>
                                        <p:attrNameLst>
                                          <p:attrName>style.visibility</p:attrName>
                                        </p:attrNameLst>
                                      </p:cBhvr>
                                      <p:to>
                                        <p:strVal val="hidden"/>
                                      </p:to>
                                    </p:set>
                                  </p:childTnLst>
                                </p:cTn>
                              </p:par>
                            </p:childTnLst>
                          </p:cTn>
                        </p:par>
                        <p:par>
                          <p:cTn id="146" fill="hold" nodeType="afterGroup">
                            <p:stCondLst>
                              <p:cond delay="500"/>
                            </p:stCondLst>
                            <p:childTnLst>
                              <p:par>
                                <p:cTn id="147" presetID="10" presetClass="entr" presetSubtype="0" fill="hold" grpId="0" nodeType="afterEffect">
                                  <p:stCondLst>
                                    <p:cond delay="0"/>
                                  </p:stCondLst>
                                  <p:childTnLst>
                                    <p:set>
                                      <p:cBhvr>
                                        <p:cTn id="148" dur="1" fill="hold">
                                          <p:stCondLst>
                                            <p:cond delay="0"/>
                                          </p:stCondLst>
                                        </p:cTn>
                                        <p:tgtEl>
                                          <p:spTgt spid="18473"/>
                                        </p:tgtEl>
                                        <p:attrNameLst>
                                          <p:attrName>style.visibility</p:attrName>
                                        </p:attrNameLst>
                                      </p:cBhvr>
                                      <p:to>
                                        <p:strVal val="visible"/>
                                      </p:to>
                                    </p:set>
                                    <p:animEffect transition="in" filter="fade">
                                      <p:cBhvr>
                                        <p:cTn id="149" dur="500"/>
                                        <p:tgtEl>
                                          <p:spTgt spid="18473"/>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0" presetClass="exit" presetSubtype="0" fill="hold" grpId="1" nodeType="clickEffect">
                                  <p:stCondLst>
                                    <p:cond delay="0"/>
                                  </p:stCondLst>
                                  <p:childTnLst>
                                    <p:animEffect transition="out" filter="fade">
                                      <p:cBhvr>
                                        <p:cTn id="153" dur="500"/>
                                        <p:tgtEl>
                                          <p:spTgt spid="18473"/>
                                        </p:tgtEl>
                                      </p:cBhvr>
                                    </p:animEffect>
                                    <p:set>
                                      <p:cBhvr>
                                        <p:cTn id="154" dur="1" fill="hold">
                                          <p:stCondLst>
                                            <p:cond delay="499"/>
                                          </p:stCondLst>
                                        </p:cTn>
                                        <p:tgtEl>
                                          <p:spTgt spid="18473"/>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8469"/>
                                        </p:tgtEl>
                                      </p:cBhvr>
                                    </p:animEffect>
                                    <p:set>
                                      <p:cBhvr>
                                        <p:cTn id="157" dur="1" fill="hold">
                                          <p:stCondLst>
                                            <p:cond delay="499"/>
                                          </p:stCondLst>
                                        </p:cTn>
                                        <p:tgtEl>
                                          <p:spTgt spid="18469"/>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8464"/>
                                        </p:tgtEl>
                                      </p:cBhvr>
                                    </p:animEffect>
                                    <p:set>
                                      <p:cBhvr>
                                        <p:cTn id="160" dur="1" fill="hold">
                                          <p:stCondLst>
                                            <p:cond delay="499"/>
                                          </p:stCondLst>
                                        </p:cTn>
                                        <p:tgtEl>
                                          <p:spTgt spid="18464"/>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8468"/>
                                        </p:tgtEl>
                                      </p:cBhvr>
                                    </p:animEffect>
                                    <p:set>
                                      <p:cBhvr>
                                        <p:cTn id="163" dur="1" fill="hold">
                                          <p:stCondLst>
                                            <p:cond delay="499"/>
                                          </p:stCondLst>
                                        </p:cTn>
                                        <p:tgtEl>
                                          <p:spTgt spid="1846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8465"/>
                                        </p:tgtEl>
                                      </p:cBhvr>
                                    </p:animEffect>
                                    <p:set>
                                      <p:cBhvr>
                                        <p:cTn id="166" dur="1" fill="hold">
                                          <p:stCondLst>
                                            <p:cond delay="499"/>
                                          </p:stCondLst>
                                        </p:cTn>
                                        <p:tgtEl>
                                          <p:spTgt spid="1846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8466"/>
                                        </p:tgtEl>
                                      </p:cBhvr>
                                    </p:animEffect>
                                    <p:set>
                                      <p:cBhvr>
                                        <p:cTn id="169" dur="1" fill="hold">
                                          <p:stCondLst>
                                            <p:cond delay="499"/>
                                          </p:stCondLst>
                                        </p:cTn>
                                        <p:tgtEl>
                                          <p:spTgt spid="18466"/>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8467"/>
                                        </p:tgtEl>
                                      </p:cBhvr>
                                    </p:animEffect>
                                    <p:set>
                                      <p:cBhvr>
                                        <p:cTn id="172" dur="1" fill="hold">
                                          <p:stCondLst>
                                            <p:cond delay="499"/>
                                          </p:stCondLst>
                                        </p:cTn>
                                        <p:tgtEl>
                                          <p:spTgt spid="18467"/>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8471"/>
                                        </p:tgtEl>
                                      </p:cBhvr>
                                    </p:animEffect>
                                    <p:set>
                                      <p:cBhvr>
                                        <p:cTn id="175" dur="1" fill="hold">
                                          <p:stCondLst>
                                            <p:cond delay="499"/>
                                          </p:stCondLst>
                                        </p:cTn>
                                        <p:tgtEl>
                                          <p:spTgt spid="18471"/>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18472"/>
                                        </p:tgtEl>
                                      </p:cBhvr>
                                    </p:animEffect>
                                    <p:set>
                                      <p:cBhvr>
                                        <p:cTn id="178" dur="1" fill="hold">
                                          <p:stCondLst>
                                            <p:cond delay="499"/>
                                          </p:stCondLst>
                                        </p:cTn>
                                        <p:tgtEl>
                                          <p:spTgt spid="18472"/>
                                        </p:tgtEl>
                                        <p:attrNameLst>
                                          <p:attrName>style.visibility</p:attrName>
                                        </p:attrNameLst>
                                      </p:cBhvr>
                                      <p:to>
                                        <p:strVal val="hidden"/>
                                      </p:to>
                                    </p:set>
                                  </p:childTnLst>
                                </p:cTn>
                              </p:par>
                            </p:childTnLst>
                          </p:cTn>
                        </p:par>
                        <p:par>
                          <p:cTn id="179" fill="hold" nodeType="afterGroup">
                            <p:stCondLst>
                              <p:cond delay="500"/>
                            </p:stCondLst>
                            <p:childTnLst>
                              <p:par>
                                <p:cTn id="180" presetID="10" presetClass="entr" presetSubtype="0" fill="hold" grpId="0" nodeType="afterEffect">
                                  <p:stCondLst>
                                    <p:cond delay="0"/>
                                  </p:stCondLst>
                                  <p:childTnLst>
                                    <p:set>
                                      <p:cBhvr>
                                        <p:cTn id="181" dur="1" fill="hold">
                                          <p:stCondLst>
                                            <p:cond delay="0"/>
                                          </p:stCondLst>
                                        </p:cTn>
                                        <p:tgtEl>
                                          <p:spTgt spid="18482"/>
                                        </p:tgtEl>
                                        <p:attrNameLst>
                                          <p:attrName>style.visibility</p:attrName>
                                        </p:attrNameLst>
                                      </p:cBhvr>
                                      <p:to>
                                        <p:strVal val="visible"/>
                                      </p:to>
                                    </p:set>
                                    <p:animEffect transition="in" filter="fade">
                                      <p:cBhvr>
                                        <p:cTn id="182" dur="500"/>
                                        <p:tgtEl>
                                          <p:spTgt spid="1848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8474"/>
                                        </p:tgtEl>
                                        <p:attrNameLst>
                                          <p:attrName>style.visibility</p:attrName>
                                        </p:attrNameLst>
                                      </p:cBhvr>
                                      <p:to>
                                        <p:strVal val="visible"/>
                                      </p:to>
                                    </p:set>
                                    <p:animEffect transition="in" filter="fade">
                                      <p:cBhvr>
                                        <p:cTn id="185" dur="500"/>
                                        <p:tgtEl>
                                          <p:spTgt spid="1847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476"/>
                                        </p:tgtEl>
                                        <p:attrNameLst>
                                          <p:attrName>style.visibility</p:attrName>
                                        </p:attrNameLst>
                                      </p:cBhvr>
                                      <p:to>
                                        <p:strVal val="visible"/>
                                      </p:to>
                                    </p:set>
                                    <p:animEffect transition="in" filter="fade">
                                      <p:cBhvr>
                                        <p:cTn id="188" dur="500"/>
                                        <p:tgtEl>
                                          <p:spTgt spid="1847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480"/>
                                        </p:tgtEl>
                                        <p:attrNameLst>
                                          <p:attrName>style.visibility</p:attrName>
                                        </p:attrNameLst>
                                      </p:cBhvr>
                                      <p:to>
                                        <p:strVal val="visible"/>
                                      </p:to>
                                    </p:set>
                                    <p:animEffect transition="in" filter="fade">
                                      <p:cBhvr>
                                        <p:cTn id="191" dur="500"/>
                                        <p:tgtEl>
                                          <p:spTgt spid="18480"/>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8475"/>
                                        </p:tgtEl>
                                        <p:attrNameLst>
                                          <p:attrName>style.visibility</p:attrName>
                                        </p:attrNameLst>
                                      </p:cBhvr>
                                      <p:to>
                                        <p:strVal val="visible"/>
                                      </p:to>
                                    </p:set>
                                    <p:animEffect transition="in" filter="fade">
                                      <p:cBhvr>
                                        <p:cTn id="194" dur="500"/>
                                        <p:tgtEl>
                                          <p:spTgt spid="1847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477"/>
                                        </p:tgtEl>
                                        <p:attrNameLst>
                                          <p:attrName>style.visibility</p:attrName>
                                        </p:attrNameLst>
                                      </p:cBhvr>
                                      <p:to>
                                        <p:strVal val="visible"/>
                                      </p:to>
                                    </p:set>
                                    <p:animEffect transition="in" filter="fade">
                                      <p:cBhvr>
                                        <p:cTn id="197" dur="500"/>
                                        <p:tgtEl>
                                          <p:spTgt spid="1847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8479"/>
                                        </p:tgtEl>
                                        <p:attrNameLst>
                                          <p:attrName>style.visibility</p:attrName>
                                        </p:attrNameLst>
                                      </p:cBhvr>
                                      <p:to>
                                        <p:strVal val="visible"/>
                                      </p:to>
                                    </p:set>
                                    <p:animEffect transition="in" filter="fade">
                                      <p:cBhvr>
                                        <p:cTn id="200" dur="500"/>
                                        <p:tgtEl>
                                          <p:spTgt spid="18479"/>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8481"/>
                                        </p:tgtEl>
                                        <p:attrNameLst>
                                          <p:attrName>style.visibility</p:attrName>
                                        </p:attrNameLst>
                                      </p:cBhvr>
                                      <p:to>
                                        <p:strVal val="visible"/>
                                      </p:to>
                                    </p:set>
                                    <p:animEffect transition="in" filter="fade">
                                      <p:cBhvr>
                                        <p:cTn id="203" dur="500"/>
                                        <p:tgtEl>
                                          <p:spTgt spid="1848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8478"/>
                                        </p:tgtEl>
                                        <p:attrNameLst>
                                          <p:attrName>style.visibility</p:attrName>
                                        </p:attrNameLst>
                                      </p:cBhvr>
                                      <p:to>
                                        <p:strVal val="visible"/>
                                      </p:to>
                                    </p:set>
                                    <p:animEffect transition="in" filter="fade">
                                      <p:cBhvr>
                                        <p:cTn id="206" dur="500"/>
                                        <p:tgtEl>
                                          <p:spTgt spid="18478"/>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0" presetClass="exit" presetSubtype="0" fill="hold" grpId="1" nodeType="clickEffect">
                                  <p:stCondLst>
                                    <p:cond delay="0"/>
                                  </p:stCondLst>
                                  <p:childTnLst>
                                    <p:animEffect transition="out" filter="fade">
                                      <p:cBhvr>
                                        <p:cTn id="210" dur="500"/>
                                        <p:tgtEl>
                                          <p:spTgt spid="18482"/>
                                        </p:tgtEl>
                                      </p:cBhvr>
                                    </p:animEffect>
                                    <p:set>
                                      <p:cBhvr>
                                        <p:cTn id="211" dur="1" fill="hold">
                                          <p:stCondLst>
                                            <p:cond delay="499"/>
                                          </p:stCondLst>
                                        </p:cTn>
                                        <p:tgtEl>
                                          <p:spTgt spid="18482"/>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18474"/>
                                        </p:tgtEl>
                                      </p:cBhvr>
                                    </p:animEffect>
                                    <p:set>
                                      <p:cBhvr>
                                        <p:cTn id="214" dur="1" fill="hold">
                                          <p:stCondLst>
                                            <p:cond delay="499"/>
                                          </p:stCondLst>
                                        </p:cTn>
                                        <p:tgtEl>
                                          <p:spTgt spid="18474"/>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8476"/>
                                        </p:tgtEl>
                                      </p:cBhvr>
                                    </p:animEffect>
                                    <p:set>
                                      <p:cBhvr>
                                        <p:cTn id="217" dur="1" fill="hold">
                                          <p:stCondLst>
                                            <p:cond delay="499"/>
                                          </p:stCondLst>
                                        </p:cTn>
                                        <p:tgtEl>
                                          <p:spTgt spid="18476"/>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18480"/>
                                        </p:tgtEl>
                                      </p:cBhvr>
                                    </p:animEffect>
                                    <p:set>
                                      <p:cBhvr>
                                        <p:cTn id="220" dur="1" fill="hold">
                                          <p:stCondLst>
                                            <p:cond delay="499"/>
                                          </p:stCondLst>
                                        </p:cTn>
                                        <p:tgtEl>
                                          <p:spTgt spid="18480"/>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18475"/>
                                        </p:tgtEl>
                                      </p:cBhvr>
                                    </p:animEffect>
                                    <p:set>
                                      <p:cBhvr>
                                        <p:cTn id="223" dur="1" fill="hold">
                                          <p:stCondLst>
                                            <p:cond delay="499"/>
                                          </p:stCondLst>
                                        </p:cTn>
                                        <p:tgtEl>
                                          <p:spTgt spid="18475"/>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500"/>
                                        <p:tgtEl>
                                          <p:spTgt spid="18477"/>
                                        </p:tgtEl>
                                      </p:cBhvr>
                                    </p:animEffect>
                                    <p:set>
                                      <p:cBhvr>
                                        <p:cTn id="226" dur="1" fill="hold">
                                          <p:stCondLst>
                                            <p:cond delay="499"/>
                                          </p:stCondLst>
                                        </p:cTn>
                                        <p:tgtEl>
                                          <p:spTgt spid="18477"/>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18479"/>
                                        </p:tgtEl>
                                      </p:cBhvr>
                                    </p:animEffect>
                                    <p:set>
                                      <p:cBhvr>
                                        <p:cTn id="229" dur="1" fill="hold">
                                          <p:stCondLst>
                                            <p:cond delay="499"/>
                                          </p:stCondLst>
                                        </p:cTn>
                                        <p:tgtEl>
                                          <p:spTgt spid="18479"/>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8481"/>
                                        </p:tgtEl>
                                      </p:cBhvr>
                                    </p:animEffect>
                                    <p:set>
                                      <p:cBhvr>
                                        <p:cTn id="232" dur="1" fill="hold">
                                          <p:stCondLst>
                                            <p:cond delay="499"/>
                                          </p:stCondLst>
                                        </p:cTn>
                                        <p:tgtEl>
                                          <p:spTgt spid="18481"/>
                                        </p:tgtEl>
                                        <p:attrNameLst>
                                          <p:attrName>style.visibility</p:attrName>
                                        </p:attrNameLst>
                                      </p:cBhvr>
                                      <p:to>
                                        <p:strVal val="hidden"/>
                                      </p:to>
                                    </p:set>
                                  </p:childTnLst>
                                </p:cTn>
                              </p:par>
                              <p:par>
                                <p:cTn id="233" presetID="10" presetClass="exit" presetSubtype="0" fill="hold" grpId="1" nodeType="withEffect">
                                  <p:stCondLst>
                                    <p:cond delay="0"/>
                                  </p:stCondLst>
                                  <p:childTnLst>
                                    <p:animEffect transition="out" filter="fade">
                                      <p:cBhvr>
                                        <p:cTn id="234" dur="500"/>
                                        <p:tgtEl>
                                          <p:spTgt spid="18478"/>
                                        </p:tgtEl>
                                      </p:cBhvr>
                                    </p:animEffect>
                                    <p:set>
                                      <p:cBhvr>
                                        <p:cTn id="235" dur="1" fill="hold">
                                          <p:stCondLst>
                                            <p:cond delay="499"/>
                                          </p:stCondLst>
                                        </p:cTn>
                                        <p:tgtEl>
                                          <p:spTgt spid="18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5" grpId="0" animBg="1"/>
      <p:bldP spid="18436" grpId="0" animBg="1"/>
      <p:bldP spid="18437" grpId="0" animBg="1"/>
      <p:bldP spid="18438" grpId="0" animBg="1"/>
      <p:bldP spid="18439" grpId="0" animBg="1"/>
      <p:bldP spid="18440" grpId="0" animBg="1"/>
      <p:bldP spid="18441" grpId="0" animBg="1"/>
      <p:bldP spid="18442" grpId="0" animBg="1"/>
      <p:bldP spid="18443" grpId="0" animBg="1"/>
      <p:bldP spid="18444" grpId="0" animBg="1"/>
      <p:bldP spid="18445" grpId="0" animBg="1"/>
      <p:bldP spid="18446" grpId="0" animBg="1"/>
      <p:bldP spid="18447" grpId="0" animBg="1"/>
      <p:bldP spid="18448" grpId="0" animBg="1"/>
      <p:bldP spid="18449" grpId="0" animBg="1"/>
      <p:bldP spid="18450" grpId="0" animBg="1"/>
      <p:bldP spid="18451" grpId="0" animBg="1"/>
      <p:bldP spid="18452" grpId="0" animBg="1"/>
      <p:bldP spid="18453" grpId="0" animBg="1"/>
      <p:bldP spid="18453" grpId="1" animBg="1"/>
      <p:bldP spid="18454" grpId="0" animBg="1"/>
      <p:bldP spid="18454" grpId="1" animBg="1"/>
      <p:bldP spid="18455" grpId="0" animBg="1"/>
      <p:bldP spid="18455" grpId="1" animBg="1"/>
      <p:bldP spid="18456" grpId="0" animBg="1"/>
      <p:bldP spid="18456" grpId="1" animBg="1"/>
      <p:bldP spid="18457" grpId="0" animBg="1"/>
      <p:bldP spid="18457" grpId="1" animBg="1"/>
      <p:bldP spid="18458" grpId="0" animBg="1"/>
      <p:bldP spid="18458" grpId="1" animBg="1"/>
      <p:bldP spid="18459" grpId="0" animBg="1"/>
      <p:bldP spid="18459" grpId="1" animBg="1"/>
      <p:bldP spid="18460" grpId="0" animBg="1"/>
      <p:bldP spid="18460" grpId="1" animBg="1"/>
      <p:bldP spid="18461" grpId="0" animBg="1"/>
      <p:bldP spid="18461" grpId="1" animBg="1"/>
      <p:bldP spid="18462" grpId="0" animBg="1"/>
      <p:bldP spid="18462" grpId="1" animBg="1"/>
      <p:bldP spid="18463" grpId="0" animBg="1"/>
      <p:bldP spid="18463" grpId="1" animBg="1"/>
      <p:bldP spid="18464" grpId="0" animBg="1"/>
      <p:bldP spid="18464" grpId="1" animBg="1"/>
      <p:bldP spid="18465" grpId="0" animBg="1"/>
      <p:bldP spid="18465" grpId="1" animBg="1"/>
      <p:bldP spid="18466" grpId="0" animBg="1"/>
      <p:bldP spid="18466" grpId="1" animBg="1"/>
      <p:bldP spid="18467" grpId="0" animBg="1"/>
      <p:bldP spid="18467" grpId="1" animBg="1"/>
      <p:bldP spid="18468" grpId="0" animBg="1"/>
      <p:bldP spid="18468" grpId="1" animBg="1"/>
      <p:bldP spid="18469" grpId="0" animBg="1"/>
      <p:bldP spid="18469" grpId="1" animBg="1"/>
      <p:bldP spid="18470" grpId="0" animBg="1"/>
      <p:bldP spid="18471" grpId="0" animBg="1"/>
      <p:bldP spid="18471" grpId="1" animBg="1"/>
      <p:bldP spid="18472" grpId="0" animBg="1"/>
      <p:bldP spid="18472" grpId="1" animBg="1"/>
      <p:bldP spid="18473" grpId="0" animBg="1"/>
      <p:bldP spid="18473" grpId="1" animBg="1"/>
      <p:bldP spid="18474" grpId="0" animBg="1"/>
      <p:bldP spid="18474" grpId="1" animBg="1"/>
      <p:bldP spid="18475" grpId="0" animBg="1"/>
      <p:bldP spid="18475" grpId="1" animBg="1"/>
      <p:bldP spid="18476" grpId="0" animBg="1"/>
      <p:bldP spid="18476" grpId="1" animBg="1"/>
      <p:bldP spid="18477" grpId="0" animBg="1"/>
      <p:bldP spid="18477" grpId="1" animBg="1"/>
      <p:bldP spid="18478" grpId="0" animBg="1"/>
      <p:bldP spid="18478" grpId="1" animBg="1"/>
      <p:bldP spid="18479" grpId="0" animBg="1"/>
      <p:bldP spid="18479" grpId="1" animBg="1"/>
      <p:bldP spid="18480" grpId="0" animBg="1"/>
      <p:bldP spid="18480" grpId="1" animBg="1"/>
      <p:bldP spid="18481" grpId="0" animBg="1"/>
      <p:bldP spid="18481" grpId="1" animBg="1"/>
      <p:bldP spid="18482" grpId="0" animBg="1"/>
      <p:bldP spid="1848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lstStyle/>
          <a:p>
            <a:pPr>
              <a:lnSpc>
                <a:spcPct val="150000"/>
              </a:lnSpc>
            </a:pPr>
            <a:r>
              <a:rPr lang="zh-CN" altLang="en-US" sz="2400" dirty="0"/>
              <a:t>粒子群算法</a:t>
            </a:r>
            <a:endParaRPr lang="zh-CN" altLang="zh-CN" sz="2400" dirty="0"/>
          </a:p>
        </p:txBody>
      </p:sp>
      <p:sp>
        <p:nvSpPr>
          <p:cNvPr id="20484" name="Text Box 4"/>
          <p:cNvSpPr txBox="1">
            <a:spLocks noChangeArrowheads="1"/>
          </p:cNvSpPr>
          <p:nvPr/>
        </p:nvSpPr>
        <p:spPr bwMode="auto">
          <a:xfrm>
            <a:off x="2286000" y="2362201"/>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20000"/>
              </a:spcBef>
              <a:buClr>
                <a:schemeClr val="folHlink"/>
              </a:buClr>
              <a:buSzPct val="60000"/>
              <a:buFont typeface="Wingdings" panose="05000000000000000000" pitchFamily="2" charset="2"/>
              <a:buNone/>
            </a:pPr>
            <a:r>
              <a:rPr lang="zh-CN" altLang="zh-CN" sz="2000">
                <a:solidFill>
                  <a:srgbClr val="000000"/>
                </a:solidFill>
                <a:latin typeface="Times New Roman" panose="02020603050405020304" pitchFamily="18" charset="0"/>
              </a:rPr>
              <a:t>         </a:t>
            </a:r>
            <a:endParaRPr lang="zh-CN" altLang="zh-CN" sz="2000">
              <a:latin typeface="Times New Roman" panose="02020603050405020304" pitchFamily="18" charset="0"/>
            </a:endParaRPr>
          </a:p>
        </p:txBody>
      </p:sp>
      <p:sp>
        <p:nvSpPr>
          <p:cNvPr id="20485" name="Rectangle 5"/>
          <p:cNvSpPr>
            <a:spLocks noChangeArrowheads="1"/>
          </p:cNvSpPr>
          <p:nvPr/>
        </p:nvSpPr>
        <p:spPr bwMode="auto">
          <a:xfrm>
            <a:off x="2133600" y="1905001"/>
            <a:ext cx="8001000" cy="176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20000"/>
              </a:spcBef>
              <a:buClr>
                <a:schemeClr val="folHlink"/>
              </a:buClr>
              <a:buSzPct val="60000"/>
              <a:buFont typeface="Wingdings" panose="05000000000000000000" pitchFamily="2" charset="2"/>
              <a:buNone/>
            </a:pPr>
            <a:endParaRPr lang="zh-CN" altLang="zh-CN" sz="3200" b="1">
              <a:latin typeface="Tahoma" panose="020B0604030504040204" pitchFamily="34" charset="0"/>
              <a:ea typeface="楷体_GB2312" pitchFamily="1" charset="-122"/>
            </a:endParaRPr>
          </a:p>
          <a:p>
            <a:pPr eaLnBrk="0" hangingPunct="0">
              <a:spcBef>
                <a:spcPct val="20000"/>
              </a:spcBef>
              <a:buClr>
                <a:schemeClr val="folHlink"/>
              </a:buClr>
              <a:buSzPct val="60000"/>
              <a:buFont typeface="Wingdings" panose="05000000000000000000" pitchFamily="2" charset="2"/>
              <a:buChar char="n"/>
            </a:pPr>
            <a:endParaRPr lang="zh-CN" altLang="zh-CN" sz="3200">
              <a:latin typeface="Tahoma" panose="020B0604030504040204" pitchFamily="34" charset="0"/>
              <a:ea typeface="楷体_GB2312" pitchFamily="1" charset="-122"/>
            </a:endParaRPr>
          </a:p>
          <a:p>
            <a:pPr eaLnBrk="0" hangingPunct="0">
              <a:spcBef>
                <a:spcPct val="20000"/>
              </a:spcBef>
              <a:buClr>
                <a:schemeClr val="folHlink"/>
              </a:buClr>
              <a:buSzPct val="60000"/>
              <a:buFont typeface="Wingdings" panose="05000000000000000000" pitchFamily="2" charset="2"/>
              <a:buNone/>
            </a:pPr>
            <a:r>
              <a:rPr lang="zh-CN" altLang="zh-CN" sz="3200">
                <a:latin typeface="Tahoma" panose="020B0604030504040204" pitchFamily="34" charset="0"/>
                <a:ea typeface="楷体_GB2312" pitchFamily="1" charset="-122"/>
              </a:rPr>
              <a:t>                   </a:t>
            </a:r>
          </a:p>
        </p:txBody>
      </p:sp>
      <p:sp>
        <p:nvSpPr>
          <p:cNvPr id="20486" name="Rectangle 6"/>
          <p:cNvSpPr>
            <a:spLocks noChangeArrowheads="1"/>
          </p:cNvSpPr>
          <p:nvPr/>
        </p:nvSpPr>
        <p:spPr bwMode="auto">
          <a:xfrm>
            <a:off x="1317004" y="1519519"/>
            <a:ext cx="10112996"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D维空间中，有N个粒子；</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粒子i位置：</a:t>
            </a:r>
            <a:r>
              <a:rPr lang="zh-CN" altLang="zh-CN" sz="2000" b="1" dirty="0">
                <a:latin typeface="楷体_GB2312" pitchFamily="1" charset="-122"/>
                <a:ea typeface="楷体_GB2312" pitchFamily="1" charset="-122"/>
              </a:rPr>
              <a:t>x</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)，将x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代入适应函数f(x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)求适应值；</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粒子i速度：</a:t>
            </a:r>
            <a:r>
              <a:rPr lang="zh-CN" altLang="zh-CN" sz="2000" b="1" dirty="0">
                <a:latin typeface="楷体_GB2312" pitchFamily="1" charset="-122"/>
                <a:ea typeface="楷体_GB2312" pitchFamily="1" charset="-122"/>
              </a:rPr>
              <a:t>v</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粒子i个体经历过的最好位置：</a:t>
            </a:r>
            <a:r>
              <a:rPr lang="zh-CN" altLang="zh-CN" sz="2000" b="1" dirty="0">
                <a:latin typeface="楷体_GB2312" pitchFamily="1" charset="-122"/>
                <a:ea typeface="楷体_GB2312" pitchFamily="1" charset="-122"/>
              </a:rPr>
              <a:t>pbest</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种群所经历过的最好位置：</a:t>
            </a:r>
            <a:r>
              <a:rPr lang="zh-CN" altLang="zh-CN" sz="2000" b="1" dirty="0">
                <a:latin typeface="楷体_GB2312" pitchFamily="1" charset="-122"/>
                <a:ea typeface="楷体_GB2312" pitchFamily="1" charset="-122"/>
              </a:rPr>
              <a:t>gbest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1</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anose="05000000000000000000" pitchFamily="2" charset="2"/>
              <a:buNone/>
            </a:pPr>
            <a:endParaRPr lang="zh-CN" altLang="zh-CN" sz="2000" dirty="0">
              <a:latin typeface="楷体_GB2312" pitchFamily="1" charset="-122"/>
              <a:ea typeface="楷体_GB2312" pitchFamily="1" charset="-122"/>
            </a:endParaRPr>
          </a:p>
          <a:p>
            <a:pPr eaLnBrk="0" hangingPunct="0">
              <a:spcBef>
                <a:spcPct val="50000"/>
              </a:spcBef>
              <a:buClr>
                <a:schemeClr val="folHlink"/>
              </a:buClr>
              <a:buSzPct val="60000"/>
              <a:buFont typeface="Wingdings" panose="05000000000000000000" pitchFamily="2" charset="2"/>
              <a:buNone/>
            </a:pPr>
            <a:r>
              <a:rPr lang="en-US" altLang="zh-CN" sz="2000" dirty="0">
                <a:latin typeface="楷体_GB2312" pitchFamily="1" charset="-122"/>
                <a:ea typeface="楷体_GB2312" pitchFamily="1" charset="-122"/>
              </a:rPr>
              <a:t>       </a:t>
            </a:r>
            <a:r>
              <a:rPr lang="zh-CN" altLang="zh-CN" sz="2000" dirty="0">
                <a:latin typeface="楷体_GB2312" pitchFamily="1" charset="-122"/>
                <a:ea typeface="楷体_GB2312" pitchFamily="1" charset="-122"/>
              </a:rPr>
              <a:t>通常，在第d（1</a:t>
            </a:r>
            <a:r>
              <a:rPr lang="zh-CN" altLang="zh-CN" dirty="0"/>
              <a:t>≤d≤D</a:t>
            </a:r>
            <a:r>
              <a:rPr lang="zh-CN" altLang="zh-CN" sz="2000" dirty="0">
                <a:latin typeface="楷体_GB2312" pitchFamily="1" charset="-122"/>
                <a:ea typeface="楷体_GB2312" pitchFamily="1" charset="-122"/>
              </a:rPr>
              <a:t>）维的位置变化范围限定在              内，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a:t>
            </a:r>
            <a:r>
              <a:rPr lang="zh-CN" altLang="zh-CN" sz="2000" dirty="0">
                <a:solidFill>
                  <a:srgbClr val="7030A0"/>
                </a:solidFill>
                <a:latin typeface="楷体_GB2312" pitchFamily="1" charset="-122"/>
                <a:ea typeface="楷体_GB2312" pitchFamily="1" charset="-122"/>
              </a:rPr>
              <a:t>速度变化范围限定在              </a:t>
            </a:r>
            <a:r>
              <a:rPr lang="zh-CN" altLang="zh-CN" sz="2000" dirty="0">
                <a:latin typeface="楷体_GB2312" pitchFamily="1" charset="-122"/>
                <a:ea typeface="楷体_GB2312" pitchFamily="1" charset="-122"/>
              </a:rPr>
              <a:t>内（即在迭代中若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超出了边界值，则该维的速度或位置被限制为该维最大速度或边界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位置）</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a:t>
            </a:r>
          </a:p>
        </p:txBody>
      </p:sp>
      <p:graphicFrame>
        <p:nvGraphicFramePr>
          <p:cNvPr id="20487" name="Object 7"/>
          <p:cNvGraphicFramePr>
            <a:graphicFrameLocks noChangeAspect="1"/>
          </p:cNvGraphicFramePr>
          <p:nvPr>
            <p:extLst>
              <p:ext uri="{D42A27DB-BD31-4B8C-83A1-F6EECF244321}">
                <p14:modId xmlns:p14="http://schemas.microsoft.com/office/powerpoint/2010/main" val="1777280012"/>
              </p:ext>
            </p:extLst>
          </p:nvPr>
        </p:nvGraphicFramePr>
        <p:xfrm>
          <a:off x="7346397" y="4348230"/>
          <a:ext cx="1143000" cy="297139"/>
        </p:xfrm>
        <a:graphic>
          <a:graphicData uri="http://schemas.openxmlformats.org/presentationml/2006/ole">
            <mc:AlternateContent xmlns:mc="http://schemas.openxmlformats.org/markup-compatibility/2006">
              <mc:Choice xmlns:v="urn:schemas-microsoft-com:vml" Requires="v">
                <p:oleObj spid="_x0000_s51429" r:id="rId4" imgW="928222" imgH="241827" progId="Equation.DSMT4">
                  <p:embed/>
                </p:oleObj>
              </mc:Choice>
              <mc:Fallback>
                <p:oleObj r:id="rId4" imgW="928222" imgH="24182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6397" y="4348230"/>
                        <a:ext cx="1143000" cy="297139"/>
                      </a:xfrm>
                      <a:prstGeom prst="rect">
                        <a:avLst/>
                      </a:prstGeom>
                      <a:noFill/>
                      <a:ln>
                        <a:noFill/>
                      </a:ln>
                      <a:effectLst/>
                      <a:extLst/>
                    </p:spPr>
                  </p:pic>
                </p:oleObj>
              </mc:Fallback>
            </mc:AlternateContent>
          </a:graphicData>
        </a:graphic>
      </p:graphicFrame>
      <p:graphicFrame>
        <p:nvGraphicFramePr>
          <p:cNvPr id="20488" name="Object 8"/>
          <p:cNvGraphicFramePr>
            <a:graphicFrameLocks noChangeAspect="1"/>
          </p:cNvGraphicFramePr>
          <p:nvPr>
            <p:extLst>
              <p:ext uri="{D42A27DB-BD31-4B8C-83A1-F6EECF244321}">
                <p14:modId xmlns:p14="http://schemas.microsoft.com/office/powerpoint/2010/main" val="913221980"/>
              </p:ext>
            </p:extLst>
          </p:nvPr>
        </p:nvGraphicFramePr>
        <p:xfrm>
          <a:off x="3877071" y="4759455"/>
          <a:ext cx="1143000" cy="293687"/>
        </p:xfrm>
        <a:graphic>
          <a:graphicData uri="http://schemas.openxmlformats.org/presentationml/2006/ole">
            <mc:AlternateContent xmlns:mc="http://schemas.openxmlformats.org/markup-compatibility/2006">
              <mc:Choice xmlns:v="urn:schemas-microsoft-com:vml" Requires="v">
                <p:oleObj spid="_x0000_s51430" r:id="rId6" imgW="940934" imgH="241827" progId="Equation.DSMT4">
                  <p:embed/>
                </p:oleObj>
              </mc:Choice>
              <mc:Fallback>
                <p:oleObj r:id="rId6" imgW="940934" imgH="24182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7071" y="4759455"/>
                        <a:ext cx="1143000" cy="293687"/>
                      </a:xfrm>
                      <a:prstGeom prst="rect">
                        <a:avLst/>
                      </a:prstGeom>
                      <a:noFill/>
                      <a:ln>
                        <a:noFill/>
                      </a:ln>
                      <a:effectLst/>
                      <a:extLst/>
                    </p:spPr>
                  </p:pic>
                </p:oleObj>
              </mc:Fallback>
            </mc:AlternateContent>
          </a:graphicData>
        </a:graphic>
      </p:graphicFrame>
      <p:graphicFrame>
        <p:nvGraphicFramePr>
          <p:cNvPr id="20489" name="Object 9"/>
          <p:cNvGraphicFramePr>
            <a:graphicFrameLocks noChangeAspect="1"/>
          </p:cNvGraphicFramePr>
          <p:nvPr>
            <p:extLst>
              <p:ext uri="{D42A27DB-BD31-4B8C-83A1-F6EECF244321}">
                <p14:modId xmlns:p14="http://schemas.microsoft.com/office/powerpoint/2010/main" val="2024902802"/>
              </p:ext>
            </p:extLst>
          </p:nvPr>
        </p:nvGraphicFramePr>
        <p:xfrm>
          <a:off x="7270063" y="4660775"/>
          <a:ext cx="1143000" cy="527050"/>
        </p:xfrm>
        <a:graphic>
          <a:graphicData uri="http://schemas.openxmlformats.org/presentationml/2006/ole">
            <mc:AlternateContent xmlns:mc="http://schemas.openxmlformats.org/markup-compatibility/2006">
              <mc:Choice xmlns:v="urn:schemas-microsoft-com:vml" Requires="v">
                <p:oleObj spid="_x0000_s51431" r:id="rId8" imgW="496047" imgH="229116" progId="Equation.DSMT4">
                  <p:embed/>
                </p:oleObj>
              </mc:Choice>
              <mc:Fallback>
                <p:oleObj r:id="rId8" imgW="496047" imgH="22911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0063" y="4660775"/>
                        <a:ext cx="11430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pic>
        <p:nvPicPr>
          <p:cNvPr id="3" name="图片 2"/>
          <p:cNvPicPr>
            <a:picLocks noChangeAspect="1"/>
          </p:cNvPicPr>
          <p:nvPr/>
        </p:nvPicPr>
        <p:blipFill rotWithShape="1">
          <a:blip r:embed="rId10">
            <a:extLst>
              <a:ext uri="{28A0092B-C50C-407E-A947-70E740481C1C}">
                <a14:useLocalDpi xmlns:a14="http://schemas.microsoft.com/office/drawing/2010/main" val="0"/>
              </a:ext>
            </a:extLst>
          </a:blip>
          <a:srcRect l="2328" t="7949" r="2478" b="7784"/>
          <a:stretch/>
        </p:blipFill>
        <p:spPr>
          <a:xfrm>
            <a:off x="7003274" y="34796"/>
            <a:ext cx="5066672" cy="1783351"/>
          </a:xfrm>
          <a:prstGeom prst="rect">
            <a:avLst/>
          </a:prstGeom>
        </p:spPr>
      </p:pic>
    </p:spTree>
    <p:extLst>
      <p:ext uri="{BB962C8B-B14F-4D97-AF65-F5344CB8AC3E}">
        <p14:creationId xmlns:p14="http://schemas.microsoft.com/office/powerpoint/2010/main" val="848378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917628" y="761999"/>
            <a:ext cx="10664772" cy="5364163"/>
          </a:xfrm>
        </p:spPr>
        <p:txBody>
          <a:bodyPr>
            <a:normAutofit fontScale="62500" lnSpcReduction="20000"/>
          </a:bodyPr>
          <a:lstStyle/>
          <a:p>
            <a:pPr>
              <a:lnSpc>
                <a:spcPct val="150000"/>
              </a:lnSpc>
            </a:pPr>
            <a:r>
              <a:rPr lang="zh-CN" altLang="zh-CN" sz="3400" dirty="0"/>
              <a:t>粒子i的第d维速度更新公式</a:t>
            </a:r>
            <a:r>
              <a:rPr lang="zh-CN" altLang="zh-CN" sz="2400" dirty="0"/>
              <a:t>：</a:t>
            </a:r>
          </a:p>
          <a:p>
            <a:pPr>
              <a:lnSpc>
                <a:spcPct val="150000"/>
              </a:lnSpc>
            </a:pPr>
            <a:endParaRPr lang="zh-CN" altLang="zh-CN" sz="2400" dirty="0"/>
          </a:p>
          <a:p>
            <a:pPr>
              <a:lnSpc>
                <a:spcPct val="150000"/>
              </a:lnSpc>
              <a:buFont typeface="Wingdings" panose="05000000000000000000" pitchFamily="2" charset="2"/>
              <a:buNone/>
            </a:pPr>
            <a:r>
              <a:rPr lang="zh-CN" altLang="zh-CN" sz="3400" dirty="0"/>
              <a:t>    </a:t>
            </a:r>
          </a:p>
          <a:p>
            <a:pPr>
              <a:lnSpc>
                <a:spcPct val="150000"/>
              </a:lnSpc>
            </a:pPr>
            <a:r>
              <a:rPr lang="zh-CN" altLang="zh-CN" sz="3400" dirty="0"/>
              <a:t> 粒子i的第d维位置更新公式：</a:t>
            </a:r>
          </a:p>
          <a:p>
            <a:pPr>
              <a:lnSpc>
                <a:spcPct val="150000"/>
              </a:lnSpc>
              <a:buFont typeface="Wingdings" panose="05000000000000000000" pitchFamily="2" charset="2"/>
              <a:buNone/>
            </a:pPr>
            <a:r>
              <a:rPr lang="zh-CN" altLang="zh-CN" sz="2400" dirty="0"/>
              <a:t>	</a:t>
            </a:r>
          </a:p>
          <a:p>
            <a:pPr>
              <a:lnSpc>
                <a:spcPct val="150000"/>
              </a:lnSpc>
              <a:buFont typeface="Wingdings" panose="05000000000000000000" pitchFamily="2" charset="2"/>
              <a:buNone/>
            </a:pPr>
            <a:r>
              <a:rPr lang="zh-CN" altLang="zh-CN" sz="2400" dirty="0"/>
              <a:t>	</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a:t>
            </a:r>
            <a:r>
              <a:rPr lang="zh-CN" altLang="zh-CN" sz="2900" dirty="0"/>
              <a:t>第k次迭代粒子i飞行速度矢量的第d维分量</a:t>
            </a:r>
          </a:p>
          <a:p>
            <a:pPr>
              <a:lnSpc>
                <a:spcPct val="150000"/>
              </a:lnSpc>
              <a:buFont typeface="Wingdings" panose="05000000000000000000" pitchFamily="2" charset="2"/>
              <a:buNone/>
            </a:pPr>
            <a:r>
              <a:rPr lang="zh-CN" altLang="zh-CN" sz="2900" dirty="0"/>
              <a:t>          </a:t>
            </a:r>
            <a:r>
              <a:rPr lang="en-US" altLang="zh-CN" sz="2900" dirty="0"/>
              <a:t>      </a:t>
            </a:r>
            <a:r>
              <a:rPr lang="zh-CN" altLang="zh-CN" sz="2900" dirty="0"/>
              <a:t>—第k次迭代粒子i位置矢量的第d维分量</a:t>
            </a:r>
          </a:p>
          <a:p>
            <a:pPr>
              <a:lnSpc>
                <a:spcPct val="150000"/>
              </a:lnSpc>
              <a:buFont typeface="Wingdings" panose="05000000000000000000" pitchFamily="2" charset="2"/>
              <a:buNone/>
            </a:pPr>
            <a:r>
              <a:rPr lang="zh-CN" altLang="zh-CN" sz="2900" dirty="0"/>
              <a:t>   </a:t>
            </a:r>
            <a:r>
              <a:rPr lang="en-US" altLang="zh-CN" sz="2900" dirty="0"/>
              <a:t> </a:t>
            </a:r>
            <a:r>
              <a:rPr lang="zh-CN" altLang="zh-CN" sz="2900" dirty="0"/>
              <a:t> c1,c2—</a:t>
            </a:r>
            <a:r>
              <a:rPr lang="zh-CN" altLang="en-US" sz="2900" dirty="0"/>
              <a:t>学习因子，</a:t>
            </a:r>
            <a:r>
              <a:rPr lang="zh-CN" altLang="zh-CN" sz="2900" dirty="0"/>
              <a:t>加速度常数，调节学习最大步长</a:t>
            </a:r>
          </a:p>
          <a:p>
            <a:pPr>
              <a:lnSpc>
                <a:spcPct val="150000"/>
              </a:lnSpc>
              <a:buFont typeface="Wingdings" panose="05000000000000000000" pitchFamily="2" charset="2"/>
              <a:buNone/>
            </a:pPr>
            <a:r>
              <a:rPr lang="zh-CN" altLang="zh-CN" sz="2900" dirty="0"/>
              <a:t>   </a:t>
            </a:r>
            <a:r>
              <a:rPr lang="en-US" altLang="zh-CN" sz="2900" dirty="0"/>
              <a:t>  </a:t>
            </a:r>
            <a:r>
              <a:rPr lang="zh-CN" altLang="zh-CN" sz="2900" dirty="0"/>
              <a:t> r1,r2—两个随机数，取值范围[0，1]，以增加搜索随机性</a:t>
            </a:r>
          </a:p>
          <a:p>
            <a:pPr>
              <a:lnSpc>
                <a:spcPct val="150000"/>
              </a:lnSpc>
              <a:buFont typeface="Wingdings" panose="05000000000000000000" pitchFamily="2" charset="2"/>
              <a:buNone/>
            </a:pPr>
            <a:r>
              <a:rPr lang="zh-CN" altLang="zh-CN" sz="2900" dirty="0"/>
              <a:t>   </a:t>
            </a:r>
            <a:r>
              <a:rPr lang="en-US" altLang="zh-CN" sz="2900" dirty="0"/>
              <a:t>   </a:t>
            </a:r>
            <a:r>
              <a:rPr lang="zh-CN" altLang="zh-CN" sz="2900" dirty="0"/>
              <a:t>w —惯性权重，非负数，调节对解空间的搜索范围</a:t>
            </a:r>
          </a:p>
          <a:p>
            <a:pPr>
              <a:lnSpc>
                <a:spcPct val="150000"/>
              </a:lnSpc>
            </a:pPr>
            <a:endParaRPr lang="zh-CN" altLang="zh-CN" sz="2400" dirty="0"/>
          </a:p>
          <a:p>
            <a:pPr>
              <a:lnSpc>
                <a:spcPct val="150000"/>
              </a:lnSpc>
            </a:pPr>
            <a:endParaRPr lang="zh-CN" altLang="zh-CN" sz="2400" dirty="0"/>
          </a:p>
        </p:txBody>
      </p:sp>
      <p:graphicFrame>
        <p:nvGraphicFramePr>
          <p:cNvPr id="21508" name="Object 4"/>
          <p:cNvGraphicFramePr>
            <a:graphicFrameLocks noChangeAspect="1"/>
          </p:cNvGraphicFramePr>
          <p:nvPr>
            <p:extLst>
              <p:ext uri="{D42A27DB-BD31-4B8C-83A1-F6EECF244321}">
                <p14:modId xmlns:p14="http://schemas.microsoft.com/office/powerpoint/2010/main" val="3370597093"/>
              </p:ext>
            </p:extLst>
          </p:nvPr>
        </p:nvGraphicFramePr>
        <p:xfrm>
          <a:off x="2252383" y="1387077"/>
          <a:ext cx="8843362" cy="692193"/>
        </p:xfrm>
        <a:graphic>
          <a:graphicData uri="http://schemas.openxmlformats.org/presentationml/2006/ole">
            <mc:AlternateContent xmlns:mc="http://schemas.openxmlformats.org/markup-compatibility/2006">
              <mc:Choice xmlns:v="urn:schemas-microsoft-com:vml" Requires="v">
                <p:oleObj spid="_x0000_s52534" r:id="rId3" imgW="3085078" imgH="241512" progId="Equation.DSMT4">
                  <p:embed/>
                </p:oleObj>
              </mc:Choice>
              <mc:Fallback>
                <p:oleObj r:id="rId3" imgW="3085078"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383" y="1387077"/>
                        <a:ext cx="8843362" cy="692193"/>
                      </a:xfrm>
                      <a:prstGeom prst="rect">
                        <a:avLst/>
                      </a:prstGeom>
                      <a:noFill/>
                      <a:ln>
                        <a:noFill/>
                      </a:ln>
                      <a:effectLst/>
                      <a:extLst/>
                    </p:spPr>
                  </p:pic>
                </p:oleObj>
              </mc:Fallback>
            </mc:AlternateContent>
          </a:graphicData>
        </a:graphic>
      </p:graphicFrame>
      <p:graphicFrame>
        <p:nvGraphicFramePr>
          <p:cNvPr id="21510" name="Object 6"/>
          <p:cNvGraphicFramePr>
            <a:graphicFrameLocks noChangeAspect="1"/>
          </p:cNvGraphicFramePr>
          <p:nvPr>
            <p:extLst>
              <p:ext uri="{D42A27DB-BD31-4B8C-83A1-F6EECF244321}">
                <p14:modId xmlns:p14="http://schemas.microsoft.com/office/powerpoint/2010/main" val="2177509388"/>
              </p:ext>
            </p:extLst>
          </p:nvPr>
        </p:nvGraphicFramePr>
        <p:xfrm>
          <a:off x="1216655" y="3444080"/>
          <a:ext cx="479425" cy="609600"/>
        </p:xfrm>
        <a:graphic>
          <a:graphicData uri="http://schemas.openxmlformats.org/presentationml/2006/ole">
            <mc:AlternateContent xmlns:mc="http://schemas.openxmlformats.org/markup-compatibility/2006">
              <mc:Choice xmlns:v="urn:schemas-microsoft-com:vml" Requires="v">
                <p:oleObj spid="_x0000_s52535" r:id="rId5" imgW="191481" imgH="242458" progId="Equation.DSMT4">
                  <p:embed/>
                </p:oleObj>
              </mc:Choice>
              <mc:Fallback>
                <p:oleObj r:id="rId5" imgW="191481" imgH="24245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655" y="3444080"/>
                        <a:ext cx="479425" cy="609600"/>
                      </a:xfrm>
                      <a:prstGeom prst="rect">
                        <a:avLst/>
                      </a:prstGeom>
                      <a:noFill/>
                      <a:ln>
                        <a:noFill/>
                      </a:ln>
                      <a:effectLst/>
                      <a:extLst/>
                    </p:spPr>
                  </p:pic>
                </p:oleObj>
              </mc:Fallback>
            </mc:AlternateContent>
          </a:graphicData>
        </a:graphic>
      </p:graphicFrame>
      <p:graphicFrame>
        <p:nvGraphicFramePr>
          <p:cNvPr id="21511" name="Object 7"/>
          <p:cNvGraphicFramePr>
            <a:graphicFrameLocks noChangeAspect="1"/>
          </p:cNvGraphicFramePr>
          <p:nvPr>
            <p:extLst>
              <p:ext uri="{D42A27DB-BD31-4B8C-83A1-F6EECF244321}">
                <p14:modId xmlns:p14="http://schemas.microsoft.com/office/powerpoint/2010/main" val="3557741224"/>
              </p:ext>
            </p:extLst>
          </p:nvPr>
        </p:nvGraphicFramePr>
        <p:xfrm>
          <a:off x="1183317" y="3982870"/>
          <a:ext cx="512763" cy="609600"/>
        </p:xfrm>
        <a:graphic>
          <a:graphicData uri="http://schemas.openxmlformats.org/presentationml/2006/ole">
            <mc:AlternateContent xmlns:mc="http://schemas.openxmlformats.org/markup-compatibility/2006">
              <mc:Choice xmlns:v="urn:schemas-microsoft-com:vml" Requires="v">
                <p:oleObj spid="_x0000_s52536" r:id="rId7" imgW="204136" imgH="242352" progId="Equation.DSMT4">
                  <p:embed/>
                </p:oleObj>
              </mc:Choice>
              <mc:Fallback>
                <p:oleObj r:id="rId7" imgW="204136" imgH="24235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3317" y="3982870"/>
                        <a:ext cx="5127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grpSp>
        <p:nvGrpSpPr>
          <p:cNvPr id="3" name="组合 2"/>
          <p:cNvGrpSpPr/>
          <p:nvPr/>
        </p:nvGrpSpPr>
        <p:grpSpPr>
          <a:xfrm>
            <a:off x="4353766" y="2548068"/>
            <a:ext cx="3429000" cy="896012"/>
            <a:chOff x="3502597" y="2548070"/>
            <a:chExt cx="3429000" cy="896012"/>
          </a:xfrm>
        </p:grpSpPr>
        <p:graphicFrame>
          <p:nvGraphicFramePr>
            <p:cNvPr id="21509" name="Object 5"/>
            <p:cNvGraphicFramePr>
              <a:graphicFrameLocks noChangeAspect="1"/>
            </p:cNvGraphicFramePr>
            <p:nvPr>
              <p:extLst>
                <p:ext uri="{D42A27DB-BD31-4B8C-83A1-F6EECF244321}">
                  <p14:modId xmlns:p14="http://schemas.microsoft.com/office/powerpoint/2010/main" val="1541022186"/>
                </p:ext>
              </p:extLst>
            </p:nvPr>
          </p:nvGraphicFramePr>
          <p:xfrm>
            <a:off x="3502597" y="2564607"/>
            <a:ext cx="3429000" cy="879475"/>
          </p:xfrm>
          <a:graphic>
            <a:graphicData uri="http://schemas.openxmlformats.org/presentationml/2006/ole">
              <mc:AlternateContent xmlns:mc="http://schemas.openxmlformats.org/markup-compatibility/2006">
                <mc:Choice xmlns:v="urn:schemas-microsoft-com:vml" Requires="v">
                  <p:oleObj spid="_x0000_s52537" r:id="rId9" imgW="940934" imgH="241827" progId="Equation.DSMT4">
                    <p:embed/>
                  </p:oleObj>
                </mc:Choice>
                <mc:Fallback>
                  <p:oleObj r:id="rId9" imgW="940934" imgH="24182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2597" y="2564607"/>
                          <a:ext cx="3429000"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6348173" y="2548070"/>
              <a:ext cx="583424" cy="427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k</a:t>
              </a:r>
              <a:endParaRPr lang="zh-CN" altLang="en-US" sz="2800" dirty="0">
                <a:solidFill>
                  <a:schemeClr val="tx1"/>
                </a:solidFill>
              </a:endParaRPr>
            </a:p>
          </p:txBody>
        </p:sp>
      </p:grpSp>
    </p:spTree>
    <p:extLst>
      <p:ext uri="{BB962C8B-B14F-4D97-AF65-F5344CB8AC3E}">
        <p14:creationId xmlns:p14="http://schemas.microsoft.com/office/powerpoint/2010/main" val="644933947"/>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37904</TotalTime>
  <Words>4320</Words>
  <Application>Microsoft Office PowerPoint</Application>
  <PresentationFormat>宽屏</PresentationFormat>
  <Paragraphs>400</Paragraphs>
  <Slides>43</Slides>
  <Notes>7</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43</vt:i4>
      </vt:variant>
    </vt:vector>
  </HeadingPairs>
  <TitlesOfParts>
    <vt:vector size="66" baseType="lpstr">
      <vt:lpstr>Adobe 楷体 Std R</vt:lpstr>
      <vt:lpstr>-apple-system</vt:lpstr>
      <vt:lpstr>DFKai-SB</vt:lpstr>
      <vt:lpstr>新細明體</vt:lpstr>
      <vt:lpstr>新細明體</vt:lpstr>
      <vt:lpstr>等线</vt:lpstr>
      <vt:lpstr>等线 Light</vt:lpstr>
      <vt:lpstr>华文宋体</vt:lpstr>
      <vt:lpstr>楷体_GB2312</vt:lpstr>
      <vt:lpstr>宋体</vt:lpstr>
      <vt:lpstr>Arial</vt:lpstr>
      <vt:lpstr>Arial Black</vt:lpstr>
      <vt:lpstr>Calibri</vt:lpstr>
      <vt:lpstr>Calibri Light</vt:lpstr>
      <vt:lpstr>Cambria Math</vt:lpstr>
      <vt:lpstr>Tahoma</vt:lpstr>
      <vt:lpstr>Times</vt:lpstr>
      <vt:lpstr>Times New Roman</vt:lpstr>
      <vt:lpstr>Wingdings</vt:lpstr>
      <vt:lpstr>Office Theme</vt:lpstr>
      <vt:lpstr>Equation.DSMT4</vt:lpstr>
      <vt:lpstr>Equation.KSEE3</vt:lpstr>
      <vt:lpstr>Equation.3</vt:lpstr>
      <vt:lpstr>最优化技术 -粒子群算法（PSO）</vt:lpstr>
      <vt:lpstr>遗传算法</vt:lpstr>
      <vt:lpstr>粒子群算法</vt:lpstr>
      <vt:lpstr>PowerPoint 演示文稿</vt:lpstr>
      <vt:lpstr>粒子群算法</vt:lpstr>
      <vt:lpstr>粒子群算法</vt:lpstr>
      <vt:lpstr>粒子群算法</vt:lpstr>
      <vt:lpstr>PowerPoint 演示文稿</vt:lpstr>
      <vt:lpstr>PowerPoint 演示文稿</vt:lpstr>
      <vt:lpstr>PowerPoint 演示文稿</vt:lpstr>
      <vt:lpstr>PowerPoint 演示文稿</vt:lpstr>
      <vt:lpstr>PowerPoint 演示文稿</vt:lpstr>
      <vt:lpstr>粒子群算法</vt:lpstr>
      <vt:lpstr>PowerPoint 演示文稿</vt:lpstr>
      <vt:lpstr>PowerPoint 演示文稿</vt:lpstr>
      <vt:lpstr>粒子群算法</vt:lpstr>
      <vt:lpstr>线性递减权值: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算法流程</vt:lpstr>
      <vt:lpstr>粒子群优化算法流程图</vt:lpstr>
      <vt:lpstr>PowerPoint 演示文稿</vt:lpstr>
      <vt:lpstr>粒子群算法</vt:lpstr>
      <vt:lpstr>PowerPoint 演示文稿</vt:lpstr>
      <vt:lpstr>PowerPoint 演示文稿</vt:lpstr>
      <vt:lpstr>PowerPoint 演示文稿</vt:lpstr>
      <vt:lpstr>粒子群算法 </vt:lpstr>
      <vt:lpstr>粒子群算法</vt:lpstr>
      <vt:lpstr>粒子群算法</vt:lpstr>
      <vt:lpstr>粒子群算法</vt:lpstr>
      <vt:lpstr>粒子群算法</vt:lpstr>
      <vt:lpstr>PowerPoint 演示文稿</vt:lpstr>
      <vt:lpstr>PowerPoint 演示文稿</vt:lpstr>
      <vt:lpstr>粒子群算法</vt:lpstr>
      <vt:lpstr>粒子群算法</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Alice</cp:lastModifiedBy>
  <cp:revision>565</cp:revision>
  <dcterms:created xsi:type="dcterms:W3CDTF">2019-12-25T10:26:10Z</dcterms:created>
  <dcterms:modified xsi:type="dcterms:W3CDTF">2024-11-27T12:34:58Z</dcterms:modified>
</cp:coreProperties>
</file>